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114" y="2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7225"/>
            <a:ext cx="7772400" cy="4285128"/>
          </a:xfrm>
        </p:spPr>
        <p:txBody>
          <a:bodyPr>
            <a:normAutofit/>
          </a:bodyPr>
          <a:lstStyle/>
          <a:p>
            <a:r>
              <a:rPr lang="en-US" dirty="0">
                <a:solidFill>
                  <a:schemeClr val="accent5"/>
                </a:solidFill>
              </a:rPr>
              <a:t>AN INTERVIEW</a:t>
            </a:r>
            <a:br>
              <a:rPr lang="en-US" dirty="0">
                <a:solidFill>
                  <a:schemeClr val="accent1"/>
                </a:solidFill>
              </a:rPr>
            </a:br>
            <a:r>
              <a:rPr lang="en-US" sz="1600" b="1" dirty="0"/>
              <a:t>meaning of an interview </a:t>
            </a:r>
            <a:br>
              <a:rPr lang="en-US" sz="1600" b="1" dirty="0"/>
            </a:br>
            <a:r>
              <a:rPr lang="en-US" sz="1600" b="1" dirty="0"/>
              <a:t>Things to consider before an Interview</a:t>
            </a:r>
            <a:br>
              <a:rPr lang="en-US" sz="1600" b="1" dirty="0"/>
            </a:br>
            <a:r>
              <a:rPr lang="en-US" sz="1600" b="1" dirty="0"/>
              <a:t>Things to consider during an Interview </a:t>
            </a:r>
            <a:br>
              <a:rPr lang="en-US" sz="1600" b="1" dirty="0"/>
            </a:br>
            <a:r>
              <a:rPr lang="en-US" sz="1600" b="1" dirty="0"/>
              <a:t>Questions for an Interview </a:t>
            </a:r>
            <a:br>
              <a:rPr lang="en-US" sz="1600" b="1" dirty="0"/>
            </a:br>
            <a:r>
              <a:rPr lang="en-US" sz="1600" b="1" dirty="0"/>
              <a:t>How to wind up an Interview</a:t>
            </a:r>
            <a:br>
              <a:rPr lang="en-US" dirty="0">
                <a:solidFill>
                  <a:schemeClr val="accent1"/>
                </a:solidFill>
              </a:rPr>
            </a:br>
            <a:endParaRPr lang="en-US"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5472E-A64E-3F3B-6EC3-411BD5FCD3F3}"/>
              </a:ext>
            </a:extLst>
          </p:cNvPr>
          <p:cNvSpPr>
            <a:spLocks noGrp="1"/>
          </p:cNvSpPr>
          <p:nvPr>
            <p:ph type="title"/>
          </p:nvPr>
        </p:nvSpPr>
        <p:spPr>
          <a:xfrm>
            <a:off x="152400" y="274638"/>
            <a:ext cx="8534400" cy="457199"/>
          </a:xfrm>
        </p:spPr>
        <p:txBody>
          <a:bodyPr>
            <a:normAutofit/>
          </a:bodyPr>
          <a:lstStyle/>
          <a:p>
            <a:r>
              <a:rPr lang="en-US" sz="2000" b="1" dirty="0">
                <a:solidFill>
                  <a:schemeClr val="accent5"/>
                </a:solidFill>
              </a:rPr>
              <a:t>THINGS TO COONSIDER DURING AN INTERVIEW</a:t>
            </a:r>
            <a:endParaRPr lang="en-US" sz="2000" dirty="0">
              <a:solidFill>
                <a:schemeClr val="accent5"/>
              </a:solidFill>
            </a:endParaRPr>
          </a:p>
        </p:txBody>
      </p:sp>
      <p:sp>
        <p:nvSpPr>
          <p:cNvPr id="3" name="Content Placeholder 2">
            <a:extLst>
              <a:ext uri="{FF2B5EF4-FFF2-40B4-BE49-F238E27FC236}">
                <a16:creationId xmlns:a16="http://schemas.microsoft.com/office/drawing/2014/main" id="{A41F7D4A-EA8F-DF32-1CBB-218B72F12E91}"/>
              </a:ext>
            </a:extLst>
          </p:cNvPr>
          <p:cNvSpPr>
            <a:spLocks noGrp="1"/>
          </p:cNvSpPr>
          <p:nvPr>
            <p:ph idx="1"/>
          </p:nvPr>
        </p:nvSpPr>
        <p:spPr>
          <a:xfrm>
            <a:off x="71719" y="731837"/>
            <a:ext cx="9009528" cy="6063410"/>
          </a:xfrm>
        </p:spPr>
        <p:txBody>
          <a:bodyPr>
            <a:normAutofit lnSpcReduction="10000"/>
          </a:bodyPr>
          <a:lstStyle/>
          <a:p>
            <a:pPr marL="0" indent="0">
              <a:buNone/>
            </a:pPr>
            <a:r>
              <a:rPr lang="en-US" sz="1600" dirty="0"/>
              <a:t>The interview is the backbone of journalism. It’s where facts become stories, where sources become characters, and where raw information transforms into something the audience can connect with. But conducting a good interview is far more than just showing up with a list of questions. It demands careful preparation, strategic questioning, sharp listening, and a firm commitment to ethics. Whether you’re profiling a public figure or chasing a breaking news lead, your interviewing skills will directly determine the quality of your story.</a:t>
            </a:r>
          </a:p>
          <a:p>
            <a:pPr marL="0" indent="0">
              <a:buNone/>
            </a:pPr>
            <a:r>
              <a:rPr lang="en-US" sz="1600" b="1" dirty="0"/>
              <a:t>1.The art of the start: building rapport and control. </a:t>
            </a:r>
            <a:r>
              <a:rPr lang="en-US" sz="1600" dirty="0"/>
              <a:t>The first few minutes of an interview set the tone for everything that follows. They determine how comfortable your source will be, how much they trust you, and how forthcoming they’ll be. Getting this wrong can make the rest of the conversation feel like pulling teeth. Begin with a soft approach. A little small talk – about the weather, their recent work, or something you noticed in the room – goes a long way, before diving into your questions, briefly explain the purpose of the interview, how long it will take, and how the material will be used. This transparency puts the interviewee at ease and demonstrates professionalism.</a:t>
            </a:r>
          </a:p>
          <a:p>
            <a:pPr marL="0" indent="0">
              <a:buNone/>
            </a:pPr>
            <a:r>
              <a:rPr lang="en-US" sz="1600" b="1" dirty="0"/>
              <a:t>2. </a:t>
            </a:r>
            <a:r>
              <a:rPr lang="en-US" sz="1700" b="1" dirty="0"/>
              <a:t>Maintaining control of the conversation </a:t>
            </a:r>
            <a:r>
              <a:rPr lang="en-US" sz="1700" dirty="0"/>
              <a:t>Control in an interview doesn’t mean domination. It means guiding the conversation so you get the information your story needs without letting the interviewee wander into irrelevant tangents. This is where preparation pays off. When you know exactly what you need, you can gently redirect a straying conversation without being confrontational.</a:t>
            </a:r>
          </a:p>
          <a:p>
            <a:pPr marL="0" indent="0">
              <a:buNone/>
            </a:pPr>
            <a:r>
              <a:rPr lang="en-US" sz="1700" b="1" dirty="0"/>
              <a:t>3.Strategic questioning: more than just asking </a:t>
            </a:r>
            <a:r>
              <a:rPr lang="en-US" sz="1700" dirty="0"/>
              <a:t>The questions you ask – and how you ask them – determine what information you get. A poorly phrased question gets a flat, unhelpful response. A well-crafted one can unlock an entirely new dimension of the story. </a:t>
            </a:r>
            <a:r>
              <a:rPr lang="en-US" sz="1700" b="1" dirty="0"/>
              <a:t>The power of open-ended and follow-up questions </a:t>
            </a:r>
            <a:r>
              <a:rPr lang="en-US" sz="1700" dirty="0"/>
              <a:t>Open-ended questions are the workhorses of any interview. Questions starting with “how,” “why,” or “tell me about” require more than a yes-or-no answer and push the interviewee to think more deeply. Closed-ended questions have their place – they’re useful for confirming specific facts or figures – but they shouldn’t dominate your conversation.</a:t>
            </a:r>
          </a:p>
          <a:p>
            <a:pPr marL="0" indent="0">
              <a:buNone/>
            </a:pPr>
            <a:endParaRPr lang="en-US" sz="1600" dirty="0"/>
          </a:p>
          <a:p>
            <a:pPr marL="0" indent="0">
              <a:buNone/>
            </a:pPr>
            <a:endParaRPr lang="en-US" sz="1600" dirty="0"/>
          </a:p>
          <a:p>
            <a:pPr marL="0" indent="0">
              <a:buNone/>
            </a:pPr>
            <a:endParaRPr lang="en-US" dirty="0"/>
          </a:p>
        </p:txBody>
      </p:sp>
    </p:spTree>
    <p:extLst>
      <p:ext uri="{BB962C8B-B14F-4D97-AF65-F5344CB8AC3E}">
        <p14:creationId xmlns:p14="http://schemas.microsoft.com/office/powerpoint/2010/main" val="296425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A868CB-D3E3-0693-F919-15611F888CE4}"/>
              </a:ext>
            </a:extLst>
          </p:cNvPr>
          <p:cNvSpPr>
            <a:spLocks noGrp="1"/>
          </p:cNvSpPr>
          <p:nvPr>
            <p:ph idx="1"/>
          </p:nvPr>
        </p:nvSpPr>
        <p:spPr>
          <a:xfrm>
            <a:off x="116541" y="224119"/>
            <a:ext cx="9027459" cy="6481482"/>
          </a:xfrm>
        </p:spPr>
        <p:txBody>
          <a:bodyPr>
            <a:normAutofit/>
          </a:bodyPr>
          <a:lstStyle/>
          <a:p>
            <a:pPr marL="0" indent="0">
              <a:buNone/>
            </a:pPr>
            <a:r>
              <a:rPr lang="en-US" sz="1600" dirty="0">
                <a:solidFill>
                  <a:srgbClr val="C00000"/>
                </a:solidFill>
              </a:rPr>
              <a:t>Cont..</a:t>
            </a:r>
          </a:p>
          <a:p>
            <a:pPr marL="0" indent="0">
              <a:buNone/>
            </a:pPr>
            <a:r>
              <a:rPr lang="en-US" sz="1600" b="1" dirty="0"/>
              <a:t>4.Active listening: the most underrated skill </a:t>
            </a:r>
            <a:r>
              <a:rPr lang="en-US" sz="1600" dirty="0"/>
              <a:t>Many beginning journalists focus so much on their question list that they forget the most important part of an interview: listening. Active listening means fully concentrating on what the interviewee is saying, not just waiting for your turn to ask the next question. active listening helps journalists uncover deeper insights, understand different perspectives, and ask relevant follow-up questions that uncover unique angles. When you truly listen, you catch contradictions, hesitations, and emotional shifts that a distracted interviewer would miss entirely.</a:t>
            </a:r>
          </a:p>
          <a:p>
            <a:pPr marL="0" indent="0">
              <a:buNone/>
            </a:pPr>
            <a:r>
              <a:rPr lang="en-US" sz="1600" b="1" dirty="0"/>
              <a:t>5.Ethical conduct: the foundation of trust </a:t>
            </a:r>
            <a:r>
              <a:rPr lang="en-US" sz="1600" dirty="0"/>
              <a:t>No amount of preparation or questioning skill matters if you compromise your ethics. Ethical conduct is what separates journalism from interrogation. It’s the foundation on which trust between reporter and source is built – and without trust, you won’t get the stories that matter.</a:t>
            </a:r>
          </a:p>
          <a:p>
            <a:pPr marL="0" indent="0">
              <a:buNone/>
            </a:pPr>
            <a:r>
              <a:rPr lang="en-US" sz="1600" b="1" dirty="0"/>
              <a:t>6.Managing Difficult Interview Situations. </a:t>
            </a:r>
            <a:r>
              <a:rPr lang="en-US" sz="1600" dirty="0"/>
              <a:t>Not every interview flows smoothly. Sources might become defensive, evade questions, or even become hostile when discussing controversial topics. How you handle these moments often determines whether you salvage valuable information or walk away empty-handed.</a:t>
            </a:r>
          </a:p>
          <a:p>
            <a:pPr marL="0" indent="0">
              <a:buNone/>
            </a:pPr>
            <a:r>
              <a:rPr lang="en-US" sz="1600" b="1" dirty="0"/>
              <a:t>7. Effective Note-Taking and Recording Methods. </a:t>
            </a:r>
            <a:r>
              <a:rPr lang="en-US" sz="1600" dirty="0"/>
              <a:t>Balancing accurate documentation with maintaining natural conversation flow requires practice and the right tools. Many journalists find success combining digital recording with handwritten notes, using each method to capture different types of information.</a:t>
            </a:r>
          </a:p>
          <a:p>
            <a:pPr marL="0" indent="0">
              <a:buNone/>
            </a:pPr>
            <a:r>
              <a:rPr lang="en-US" sz="1600" b="1" dirty="0"/>
              <a:t>8.Closing the interview and what comes after </a:t>
            </a:r>
            <a:r>
              <a:rPr lang="en-US" sz="1600" dirty="0"/>
              <a:t>How you end an interview is almost as important as how you begin it. Before wrapping up, always ask some version of the question: “Is there anything I haven’t asked that you think is important for people to know?” This open invitation often yields a final, crucial detail that you hadn’t anticipated. It also signals respect – you’re telling the interviewee that their perspective matters beyond just your predetermined questions.</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1135055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86C01E-D9D6-DC19-A7BA-0DFC60E304A9}"/>
              </a:ext>
            </a:extLst>
          </p:cNvPr>
          <p:cNvSpPr>
            <a:spLocks noGrp="1"/>
          </p:cNvSpPr>
          <p:nvPr>
            <p:ph idx="1"/>
          </p:nvPr>
        </p:nvSpPr>
        <p:spPr>
          <a:xfrm>
            <a:off x="134471" y="161365"/>
            <a:ext cx="8884023" cy="6481481"/>
          </a:xfrm>
        </p:spPr>
        <p:txBody>
          <a:bodyPr>
            <a:normAutofit/>
          </a:bodyPr>
          <a:lstStyle/>
          <a:p>
            <a:pPr marL="0" indent="0">
              <a:buNone/>
            </a:pPr>
            <a:r>
              <a:rPr lang="en-US" sz="1600" dirty="0">
                <a:solidFill>
                  <a:srgbClr val="C00000"/>
                </a:solidFill>
              </a:rPr>
              <a:t>Cont..</a:t>
            </a:r>
          </a:p>
          <a:p>
            <a:pPr marL="0" indent="0">
              <a:buNone/>
            </a:pPr>
            <a:r>
              <a:rPr lang="en-US" sz="1700" b="1" dirty="0"/>
              <a:t>9.Post-Interview Follow-Up Strategies. </a:t>
            </a:r>
            <a:r>
              <a:rPr lang="en-US" sz="1700" dirty="0"/>
              <a:t>Your job doesn’t end when the interview concludes. Following up professionally and promptly can strengthen source relationships and often leads to additional information that enhances your story. Many sources think of important details or context after the formal interview ends. Building long-term relationships with reliable sources requires consistent follow-up and professional courtesy. Sending a brief thank-you note, sharing the published story, or checking in periodically when relevant news breaks in their field demonstrates that you value the relationship beyond individual stories.</a:t>
            </a:r>
          </a:p>
          <a:p>
            <a:pPr marL="0" indent="0">
              <a:buNone/>
            </a:pPr>
            <a:endParaRPr lang="en-US" sz="1700" dirty="0"/>
          </a:p>
          <a:p>
            <a:pPr marL="0" indent="0">
              <a:buNone/>
            </a:pPr>
            <a:r>
              <a:rPr lang="en-US" b="1" dirty="0">
                <a:solidFill>
                  <a:schemeClr val="accent5"/>
                </a:solidFill>
              </a:rPr>
              <a:t>WINDING UP THE INTERVIEW</a:t>
            </a:r>
            <a:endParaRPr lang="en-US" dirty="0">
              <a:solidFill>
                <a:schemeClr val="accent5"/>
              </a:solidFill>
            </a:endParaRPr>
          </a:p>
          <a:p>
            <a:pPr marL="0" indent="0">
              <a:buNone/>
            </a:pPr>
            <a:r>
              <a:rPr lang="en-US" sz="1700" dirty="0"/>
              <a:t>The words ‘and finally’ are best avoided during an interview, as a point could arise which may beg a further question or clarification, and saying ‘and finally’ twice always sounds a little foolish. A phrase such as ‘Briefly . . .’ may also serve as a wind-up signal if necessary. Save your gestures and hand signals for experienced studio staff.</a:t>
            </a:r>
          </a:p>
          <a:p>
            <a:pPr marL="0" indent="0">
              <a:buNone/>
            </a:pPr>
            <a:r>
              <a:rPr lang="en-US" sz="1700" dirty="0"/>
              <a:t>An interview should go out with a bang and never a whimper. It should end in a way that gives the whole performance a bold and emphatic full stop. Recorded interviews should not end with ‘Thank you very much Miss Smith’. Save your thank-you for rounding off live interviews and handing back to a presenter. If during a live interview a guest insists on going on over her time, then don’t be afraid to butt in with a polite, ‘Well, I’m afraid we must stop there’, or ‘That’s all we’ve got time for, Miss Smith, thank you very much.’ And if she refuses to take the hint, it is the job of the producer to switch off the microphone and usher her out.</a:t>
            </a:r>
          </a:p>
          <a:p>
            <a:pPr marL="0" indent="0">
              <a:buNone/>
            </a:pPr>
            <a:endParaRPr lang="en-US" sz="1700" dirty="0"/>
          </a:p>
          <a:p>
            <a:pPr marL="0" indent="0">
              <a:buNone/>
            </a:pPr>
            <a:endParaRPr lang="en-US" sz="1600" dirty="0">
              <a:solidFill>
                <a:srgbClr val="C00000"/>
              </a:solidFill>
            </a:endParaRPr>
          </a:p>
        </p:txBody>
      </p:sp>
    </p:spTree>
    <p:extLst>
      <p:ext uri="{BB962C8B-B14F-4D97-AF65-F5344CB8AC3E}">
        <p14:creationId xmlns:p14="http://schemas.microsoft.com/office/powerpoint/2010/main" val="3384129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5"/>
                </a:solidFill>
              </a:rPr>
              <a:t>INTERVIEW</a:t>
            </a:r>
            <a:endParaRPr b="1" dirty="0">
              <a:solidFill>
                <a:schemeClr val="accent5"/>
              </a:solidFill>
            </a:endParaRPr>
          </a:p>
        </p:txBody>
      </p:sp>
      <p:sp>
        <p:nvSpPr>
          <p:cNvPr id="3" name="Content Placeholder 2"/>
          <p:cNvSpPr>
            <a:spLocks noGrp="1"/>
          </p:cNvSpPr>
          <p:nvPr>
            <p:ph idx="1"/>
          </p:nvPr>
        </p:nvSpPr>
        <p:spPr/>
        <p:txBody>
          <a:bodyPr>
            <a:normAutofit fontScale="55000" lnSpcReduction="20000"/>
          </a:bodyPr>
          <a:lstStyle/>
          <a:p>
            <a:r>
              <a:rPr lang="en-US" dirty="0"/>
              <a:t>According Easwar Moorthy &amp; Zarin Poush (2006) an interview is a conversation for gathering information. </a:t>
            </a:r>
          </a:p>
          <a:p>
            <a:r>
              <a:rPr lang="en-US" dirty="0"/>
              <a:t>Interviews are a fundamental method in journalism used to collect information and present diverse perspectives. They help bring stories to life by providing firsthand accounts and insights that deepen the audience's understanding of events, issues, and narratives . Through interviews, journalists can illuminate complexities and offer a voice to different viewpoints, making the news more relatable and engaging.</a:t>
            </a:r>
          </a:p>
          <a:p>
            <a:r>
              <a:rPr lang="en-US" dirty="0"/>
              <a:t>Newspaper reporters have the luxury of going into depth in their interviews. Because radio and TV reporters have limited time on the air, they have less time to conduct their interviews. Therefore, they must be selective in their questioning and must be well prepared. This chapter discusses techniques for conducting successful interviews.</a:t>
            </a:r>
          </a:p>
          <a:p>
            <a:r>
              <a:rPr lang="en-US" dirty="0"/>
              <a:t>One basic method used by reporters to gather information is the interview. Newspaper, radio, and TV journalists use different techniques, but they generally all try to achieve the same end: to find out as much news making information as they can from the person they are interviewing. In broadcast jargon, the interviewee usually is referred to as the talking head, or simply the “head.”</a:t>
            </a:r>
          </a:p>
          <a:p>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5"/>
                </a:solidFill>
              </a:rPr>
              <a:t>PREPARATION FOR AN INTERVIEW</a:t>
            </a:r>
          </a:p>
        </p:txBody>
      </p:sp>
      <p:sp>
        <p:nvSpPr>
          <p:cNvPr id="3" name="Content Placeholder 2"/>
          <p:cNvSpPr>
            <a:spLocks noGrp="1"/>
          </p:cNvSpPr>
          <p:nvPr>
            <p:ph idx="1"/>
          </p:nvPr>
        </p:nvSpPr>
        <p:spPr/>
        <p:txBody>
          <a:bodyPr>
            <a:noAutofit/>
          </a:bodyPr>
          <a:lstStyle/>
          <a:p>
            <a:r>
              <a:rPr lang="en-US" sz="1800" dirty="0"/>
              <a:t>The difference between a productive journalistic interview and one that goes no where almost always comes down to what happens </a:t>
            </a:r>
            <a:r>
              <a:rPr lang="en-US" sz="1800" i="1" dirty="0"/>
              <a:t>before</a:t>
            </a:r>
            <a:r>
              <a:rPr lang="en-US" sz="1800" dirty="0"/>
              <a:t> the conversation begins. Preparation is the invisible engine that drives a great interview. It determines the quality of your questions, the depth of your source’s responses, and ultimately, the newsworthiness of your final story. Whether you’re a student journalist or already working in a newsroom, understanding the basic tools of interview preparation will sharpen your reporting and help you get information others miss.</a:t>
            </a:r>
          </a:p>
          <a:p>
            <a:r>
              <a:rPr lang="en-US" sz="1800" dirty="0"/>
              <a:t>Preparation serves three critical functions. First, it </a:t>
            </a:r>
            <a:r>
              <a:rPr lang="en-US" sz="1800" b="1" dirty="0"/>
              <a:t>maximizes limited time</a:t>
            </a:r>
            <a:r>
              <a:rPr lang="en-US" sz="1800" dirty="0"/>
              <a:t>. Most sources – whether politicians, experts, or eyewitnesses – have tight schedules. If you spend your interview asking basic questions you could have answered with a quick online search, you waste both their time and yours. Second, it </a:t>
            </a:r>
            <a:r>
              <a:rPr lang="en-US" sz="1800" b="1" dirty="0"/>
              <a:t>builds your credibility</a:t>
            </a:r>
            <a:r>
              <a:rPr lang="en-US" sz="1800" dirty="0"/>
              <a:t>. When a source sees that you have done your homework, they are more likely to trust you and share deeper insights. Third, thorough research often </a:t>
            </a:r>
            <a:r>
              <a:rPr lang="en-US" sz="1800" b="1" dirty="0"/>
              <a:t>reveals gaps, contradictions, or unexplored angles</a:t>
            </a:r>
            <a:r>
              <a:rPr lang="en-US" sz="1800" dirty="0"/>
              <a:t> in the public record. These become your most powerful lines of inquiry during the actual interview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056451" cy="6858000"/>
          </a:xfrm>
        </p:spPr>
        <p:txBody>
          <a:bodyPr>
            <a:normAutofit/>
          </a:bodyPr>
          <a:lstStyle/>
          <a:p>
            <a:pPr marL="0" indent="0">
              <a:buNone/>
            </a:pPr>
            <a:r>
              <a:rPr lang="en-US" sz="1600" dirty="0">
                <a:solidFill>
                  <a:srgbClr val="C00000"/>
                </a:solidFill>
              </a:rPr>
              <a:t>Cont.…</a:t>
            </a:r>
          </a:p>
          <a:p>
            <a:pPr marL="0" indent="0">
              <a:buNone/>
            </a:pPr>
            <a:r>
              <a:rPr lang="en-US" sz="2000" b="1" dirty="0">
                <a:solidFill>
                  <a:schemeClr val="accent5"/>
                </a:solidFill>
              </a:rPr>
              <a:t>Below are the things to be considered before an Interview</a:t>
            </a:r>
            <a:endParaRPr lang="en-US" sz="2000" dirty="0">
              <a:solidFill>
                <a:schemeClr val="accent5"/>
              </a:solidFill>
            </a:endParaRPr>
          </a:p>
          <a:p>
            <a:pPr>
              <a:buFont typeface="+mj-lt"/>
              <a:buAutoNum type="arabicPeriod"/>
            </a:pPr>
            <a:r>
              <a:rPr lang="en-US" sz="1800" b="1" dirty="0"/>
              <a:t>Conduct in depth research.</a:t>
            </a:r>
            <a:r>
              <a:rPr lang="en-US" sz="1800" dirty="0"/>
              <a:t> </a:t>
            </a:r>
            <a:r>
              <a:rPr lang="en-US" sz="1600" dirty="0"/>
              <a:t>Research is the backbone of interview preparation. It is what separates a journalist who asks probing, revelatory questions from one who skims the surface. </a:t>
            </a:r>
            <a:r>
              <a:rPr lang="en-US" sz="1600" b="1" dirty="0"/>
              <a:t>Research the topic </a:t>
            </a:r>
            <a:r>
              <a:rPr lang="en-US" sz="1600" dirty="0"/>
              <a:t>Before you think about your source, become well-versed in the topic itself, Read recent news reports, government documents, academic papers, organizational statements, and any data relevant to the story. </a:t>
            </a:r>
            <a:r>
              <a:rPr lang="en-US" sz="1600" b="1" dirty="0"/>
              <a:t>Research the interviewee </a:t>
            </a:r>
            <a:r>
              <a:rPr lang="en-US" sz="1600" dirty="0"/>
              <a:t>Knowing your source’s background is equally important. Read their previous interviews, public statements, published work, social media posts, and any news coverage about them. This serves several purposes. It prevents you from asking embarrassing or redundant questions. It reveals their known positions, which you can either build on or challenge. </a:t>
            </a:r>
            <a:r>
              <a:rPr lang="en-US" sz="1600" b="1" dirty="0"/>
              <a:t>  </a:t>
            </a:r>
          </a:p>
          <a:p>
            <a:pPr>
              <a:buFont typeface="+mj-lt"/>
              <a:buAutoNum type="arabicPeriod"/>
            </a:pPr>
            <a:r>
              <a:rPr lang="en-US" sz="1800" b="1" dirty="0"/>
              <a:t>Reporters also must decide before the interview what kind of information they want. </a:t>
            </a:r>
            <a:r>
              <a:rPr lang="en-US" sz="1600" dirty="0"/>
              <a:t>Interviews are not always expected to produce news. Some are designed to solicit emotional responses, such as those conducted for a human-interest story.</a:t>
            </a:r>
          </a:p>
          <a:p>
            <a:pPr>
              <a:buFont typeface="+mj-lt"/>
              <a:buAutoNum type="arabicPeriod"/>
            </a:pPr>
            <a:r>
              <a:rPr lang="en-US" sz="1800" b="1" dirty="0"/>
              <a:t>Get to know what is your key questions </a:t>
            </a:r>
          </a:p>
          <a:p>
            <a:pPr>
              <a:buFont typeface="+mj-lt"/>
              <a:buAutoNum type="arabicPeriod"/>
            </a:pPr>
            <a:r>
              <a:rPr lang="en-US" sz="1800" b="1" dirty="0"/>
              <a:t>Deciding whom to interview. </a:t>
            </a:r>
            <a:r>
              <a:rPr lang="en-US" sz="1600" dirty="0"/>
              <a:t>Before any research begins, the journalist must identify the right person to interview. This sounds obvious, but choosing a source is itself a strategic decision. Your story angle determines whom you need to talk to. Ask yourself: Who has direct knowledge of this event or issue? Who holds a position of authority or decision-making power related to the topic? Who can provide a perspective that challenges the dominant narrative</a:t>
            </a:r>
          </a:p>
          <a:p>
            <a:pPr>
              <a:buFont typeface="+mj-lt"/>
              <a:buAutoNum type="arabicPeriod"/>
            </a:pPr>
            <a:r>
              <a:rPr lang="en-US" sz="1600" b="1" dirty="0"/>
              <a:t>Matching the source to your story angle. </a:t>
            </a:r>
            <a:r>
              <a:rPr lang="en-US" sz="1600" dirty="0"/>
              <a:t>A common mistake for beginners is interviewing someone simply because they are available, not because they are the best fit for the story. For a story on hospital mismanagement, interviewing only the hospital’s PR officer gives you the institutional line but not the reality on the ground. You also need the nurses, patients, and possibly former employees who can speak to what actually happens inside.</a:t>
            </a:r>
          </a:p>
          <a:p>
            <a:pPr>
              <a:buFont typeface="+mj-lt"/>
              <a:buAutoNum type="arabicPeriod"/>
            </a:pPr>
            <a:endParaRPr lang="en-US" sz="1600" dirty="0"/>
          </a:p>
          <a:p>
            <a:pPr>
              <a:buFont typeface="+mj-lt"/>
              <a:buAutoNum type="arabicPeriod"/>
            </a:pPr>
            <a:endParaRPr lang="en-US" sz="1800" b="1" dirty="0"/>
          </a:p>
          <a:p>
            <a:pPr marL="0" indent="0">
              <a:buNone/>
            </a:pPr>
            <a:endParaRPr lang="en-US" sz="1800" dirty="0"/>
          </a:p>
          <a:p>
            <a:pPr marL="0" indent="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1600" dirty="0">
                <a:solidFill>
                  <a:srgbClr val="C00000"/>
                </a:solidFill>
              </a:rPr>
              <a:t>Cont..                                                          </a:t>
            </a:r>
            <a:r>
              <a:rPr lang="en-US" sz="1100" b="1" dirty="0"/>
              <a:t>Things to consider before an interview</a:t>
            </a:r>
          </a:p>
          <a:p>
            <a:pPr lvl="1"/>
            <a:r>
              <a:rPr lang="en-US" sz="1800" b="1" dirty="0"/>
              <a:t>6. Arranging the interview appointment. </a:t>
            </a:r>
            <a:r>
              <a:rPr lang="en-US" sz="1600" dirty="0"/>
              <a:t>Once you know whom you need to talk to, the next step is securing the interview. How you make this initial approach can determine whether the person agrees to speak to you at all. </a:t>
            </a:r>
            <a:r>
              <a:rPr lang="en-US" sz="1600" b="1" dirty="0"/>
              <a:t>Making the request Your interview request </a:t>
            </a:r>
            <a:r>
              <a:rPr lang="en-US" sz="1600" dirty="0"/>
              <a:t>whether by phone, email, or in person – should clearly state three things: your name and media organization, why you want to talk to them specifically, and the general topic of the interview </a:t>
            </a:r>
            <a:r>
              <a:rPr lang="en-US" sz="1600" b="1" dirty="0"/>
              <a:t>Confirming the logistics </a:t>
            </a:r>
            <a:r>
              <a:rPr lang="en-US" sz="1600" dirty="0"/>
              <a:t>Once the source agrees, confirm all the essential details to avoid last-minute confusion </a:t>
            </a:r>
            <a:r>
              <a:rPr lang="en-US" sz="1600" i="1" dirty="0"/>
              <a:t>Date, time, and duration</a:t>
            </a:r>
            <a:r>
              <a:rPr lang="en-US" sz="1600" dirty="0"/>
              <a:t> – Be precise, and include the time zone for remote interviews. </a:t>
            </a:r>
            <a:r>
              <a:rPr lang="en-US" sz="1600" i="1" dirty="0"/>
              <a:t>Location</a:t>
            </a:r>
            <a:r>
              <a:rPr lang="en-US" sz="1600" dirty="0"/>
              <a:t> – For in-person interviews, choose a quiet, private spot. Public places with heavy background noise make recording and concentration difficult. </a:t>
            </a:r>
            <a:r>
              <a:rPr lang="en-US" sz="1600" i="1" dirty="0"/>
              <a:t>Medium</a:t>
            </a:r>
            <a:r>
              <a:rPr lang="en-US" sz="1600" dirty="0"/>
              <a:t> – If the interview is remote, confirm the platform (phone, Zoom, Google Meet) and ensure both sides have a stable connection</a:t>
            </a:r>
          </a:p>
          <a:p>
            <a:pPr marL="457200" lvl="1" indent="0">
              <a:buNone/>
            </a:pPr>
            <a:r>
              <a:rPr lang="en-US" sz="1600" b="1" dirty="0"/>
              <a:t>7. Preparing your questions with your research complete, the next step is crafting a list of      questions</a:t>
            </a:r>
            <a:r>
              <a:rPr lang="en-US" sz="1600" dirty="0"/>
              <a:t>. This is where preparation translates directly into interview quality.</a:t>
            </a:r>
          </a:p>
          <a:p>
            <a:pPr lvl="0">
              <a:buFont typeface="Wingdings" panose="05000000000000000000" pitchFamily="2" charset="2"/>
              <a:buChar char="v"/>
            </a:pPr>
            <a:r>
              <a:rPr lang="en-US" sz="1600" b="1" dirty="0"/>
              <a:t>Open-ended questions</a:t>
            </a:r>
            <a:r>
              <a:rPr lang="en-US" sz="1600" dirty="0"/>
              <a:t> are the workhorses of any interview. They begin with “how,” “why,” or “tell me about…” and require the source to give a detailed, thoughtful response. For example, asking “Tell me about the moment you decided to resign” will yield far richer material than “Did you resign voluntarily?”</a:t>
            </a:r>
          </a:p>
          <a:p>
            <a:pPr lvl="0">
              <a:buFont typeface="Wingdings" panose="05000000000000000000" pitchFamily="2" charset="2"/>
              <a:buChar char="v"/>
            </a:pPr>
            <a:r>
              <a:rPr lang="en-US" sz="1600" b="1" dirty="0"/>
              <a:t>Closed-ended questions</a:t>
            </a:r>
            <a:r>
              <a:rPr lang="en-US" sz="1600" dirty="0"/>
              <a:t> are useful for confirming specific facts, dates, or numbers – “Was the meeting held on March 5th?” – but should be used sparingly. Over-reliance on yes/no questions produces thin, quotation-poor stories.</a:t>
            </a:r>
          </a:p>
          <a:p>
            <a:pPr lvl="0">
              <a:buFont typeface="Wingdings" panose="05000000000000000000" pitchFamily="2" charset="2"/>
              <a:buChar char="v"/>
            </a:pPr>
            <a:r>
              <a:rPr lang="en-US" sz="1600" b="1" dirty="0"/>
              <a:t>Follow-up questions</a:t>
            </a:r>
            <a:r>
              <a:rPr lang="en-US" sz="1600" dirty="0"/>
              <a:t> are often where the best material emerges. Active listening during the interview allows you to pick up on details, contradictions, or emotional cues that call for deeper exploration. As Poynter advises, ask one question at a time and be patient – do not rush to fill silence with a new question, because the source may still be thinking.</a:t>
            </a:r>
          </a:p>
          <a:p>
            <a:pPr marL="457200" lvl="1" indent="0">
              <a:buNone/>
            </a:pPr>
            <a:endParaRPr lang="en-US" sz="1600" dirty="0"/>
          </a:p>
          <a:p>
            <a:pPr marL="457200" lvl="1" indent="0">
              <a:buNone/>
            </a:pP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369" y="98612"/>
            <a:ext cx="8978631" cy="6642656"/>
          </a:xfrm>
        </p:spPr>
        <p:txBody>
          <a:bodyPr>
            <a:normAutofit/>
          </a:bodyPr>
          <a:lstStyle/>
          <a:p>
            <a:pPr marL="0" indent="0">
              <a:buNone/>
            </a:pPr>
            <a:r>
              <a:rPr lang="en-US" sz="1600" dirty="0" err="1">
                <a:solidFill>
                  <a:srgbClr val="C00000"/>
                </a:solidFill>
              </a:rPr>
              <a:t>Cont</a:t>
            </a:r>
            <a:r>
              <a:rPr lang="en-US" sz="1600" dirty="0">
                <a:solidFill>
                  <a:srgbClr val="C00000"/>
                </a:solidFill>
              </a:rPr>
              <a:t>…                                                                                                                          </a:t>
            </a:r>
            <a:r>
              <a:rPr lang="en-US" sz="1100" b="1" dirty="0"/>
              <a:t>Things to consider before an interview</a:t>
            </a:r>
          </a:p>
          <a:p>
            <a:pPr marL="0" indent="0">
              <a:buNone/>
            </a:pPr>
            <a:r>
              <a:rPr lang="en-US" sz="1600" b="1" dirty="0"/>
              <a:t>8.Structuring your question list. </a:t>
            </a:r>
            <a:r>
              <a:rPr lang="en-US" sz="1600" dirty="0"/>
              <a:t>Write down 5 to 10 questions in a logical order. Many experienced journalists recommend starting with easier, rapport-building questions before moving to the core and potentially sensitive ones. If you plan to ask difficult or confrontational questions, place them toward the end.</a:t>
            </a:r>
          </a:p>
          <a:p>
            <a:pPr marL="0" indent="0">
              <a:buNone/>
            </a:pPr>
            <a:r>
              <a:rPr lang="en-US" sz="1600" b="1" dirty="0"/>
              <a:t>9. Don’t send your questions in advance. </a:t>
            </a:r>
            <a:r>
              <a:rPr lang="en-US" sz="1600" dirty="0"/>
              <a:t>A common mistake – and one that press officers often push for – is sharing your exact questions with the source before the interview. While you can give a general idea of the themes you plan to cover sending specific questions allows the interviewee to rehearse polished, non-spontaneous answer overtaken by events. It also limits your flexibility to follow unexpected leads during the conversation. As Media Helping Media cautions, being too specific in advance may restrict what you can ask and risks the interview being overtaken by events.</a:t>
            </a:r>
          </a:p>
          <a:p>
            <a:pPr marL="0" indent="0">
              <a:buNone/>
            </a:pPr>
            <a:r>
              <a:rPr lang="en-US" sz="1600" b="1" dirty="0"/>
              <a:t>10.</a:t>
            </a:r>
            <a:r>
              <a:rPr lang="en-US" dirty="0"/>
              <a:t> </a:t>
            </a:r>
            <a:r>
              <a:rPr lang="en-US" sz="1600" b="1" dirty="0"/>
              <a:t>Gather your equipment early. </a:t>
            </a:r>
            <a:r>
              <a:rPr lang="en-US" sz="1600" dirty="0"/>
              <a:t>This includes a voice or video recorder (fully charged and tested), a reporter’s notebook, pens or pencils with backups, and a laptop if needed. If you are recording, always carry a backup device – a smartphone recording app, for instance. Technical failure during a key interview is a nightmare that careful preparation prevents.</a:t>
            </a:r>
          </a:p>
          <a:p>
            <a:pPr marL="0" indent="0">
              <a:buNone/>
            </a:pPr>
            <a:r>
              <a:rPr lang="en-US" sz="1600" b="1" dirty="0"/>
              <a:t>11. Don’t make promises you cannot keep. </a:t>
            </a:r>
            <a:r>
              <a:rPr lang="en-US" sz="1600" dirty="0"/>
              <a:t>If a source asks for anonymity, understand what that entails before agreeing. Know your organization’s policy on off-the-record conversations. Professionalism reminds journalists that, your reputation depends on how well you keep confidences. Breaking trust shuts down future lines of communication permanently.</a:t>
            </a:r>
          </a:p>
          <a:p>
            <a:pPr marL="0" indent="0">
              <a:buNone/>
            </a:pPr>
            <a:endParaRPr lang="en-US" sz="1600" b="1" dirty="0"/>
          </a:p>
          <a:p>
            <a:pPr marL="0" indent="0">
              <a:buNone/>
            </a:pPr>
            <a:endParaRPr lang="en-US" sz="1100" dirty="0"/>
          </a:p>
          <a:p>
            <a:pPr marL="0" indent="0">
              <a:buNone/>
            </a:pPr>
            <a:endParaRPr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04401-A651-FA23-4BBA-A8DFD724CBF7}"/>
              </a:ext>
            </a:extLst>
          </p:cNvPr>
          <p:cNvSpPr>
            <a:spLocks noGrp="1"/>
          </p:cNvSpPr>
          <p:nvPr>
            <p:ph type="title"/>
          </p:nvPr>
        </p:nvSpPr>
        <p:spPr>
          <a:xfrm>
            <a:off x="457200" y="116541"/>
            <a:ext cx="8229600" cy="824753"/>
          </a:xfrm>
        </p:spPr>
        <p:txBody>
          <a:bodyPr>
            <a:normAutofit fontScale="90000"/>
          </a:bodyPr>
          <a:lstStyle/>
          <a:p>
            <a:br>
              <a:rPr lang="en-US" sz="2200" b="1" dirty="0"/>
            </a:br>
            <a:br>
              <a:rPr lang="en-US" sz="2200" b="1" dirty="0">
                <a:solidFill>
                  <a:schemeClr val="accent5"/>
                </a:solidFill>
              </a:rPr>
            </a:br>
            <a:r>
              <a:rPr lang="en-US" sz="2200" b="1" dirty="0">
                <a:solidFill>
                  <a:schemeClr val="accent5"/>
                </a:solidFill>
              </a:rPr>
              <a:t>QUESTIONS FOR AN INTERVIEW</a:t>
            </a:r>
            <a:br>
              <a:rPr lang="en-US" dirty="0">
                <a:solidFill>
                  <a:schemeClr val="accent5"/>
                </a:solidFill>
              </a:rPr>
            </a:br>
            <a:endParaRPr lang="en-US" dirty="0">
              <a:solidFill>
                <a:schemeClr val="accent5"/>
              </a:solidFill>
            </a:endParaRPr>
          </a:p>
        </p:txBody>
      </p:sp>
      <p:sp>
        <p:nvSpPr>
          <p:cNvPr id="3" name="Content Placeholder 2">
            <a:extLst>
              <a:ext uri="{FF2B5EF4-FFF2-40B4-BE49-F238E27FC236}">
                <a16:creationId xmlns:a16="http://schemas.microsoft.com/office/drawing/2014/main" id="{2DC766FC-620B-2989-D8A6-06822A425297}"/>
              </a:ext>
            </a:extLst>
          </p:cNvPr>
          <p:cNvSpPr>
            <a:spLocks noGrp="1"/>
          </p:cNvSpPr>
          <p:nvPr>
            <p:ph idx="1"/>
          </p:nvPr>
        </p:nvSpPr>
        <p:spPr>
          <a:xfrm>
            <a:off x="457200" y="833718"/>
            <a:ext cx="8229600" cy="5907741"/>
          </a:xfrm>
        </p:spPr>
        <p:txBody>
          <a:bodyPr>
            <a:normAutofit fontScale="92500"/>
          </a:bodyPr>
          <a:lstStyle/>
          <a:p>
            <a:pPr>
              <a:buFont typeface="+mj-lt"/>
              <a:buAutoNum type="arabicPeriod"/>
            </a:pPr>
            <a:r>
              <a:rPr lang="en-US" sz="1700" b="1" dirty="0"/>
              <a:t>Using notes. </a:t>
            </a:r>
            <a:r>
              <a:rPr lang="en-US" sz="1600" dirty="0"/>
              <a:t>Most interviewees would agree that preparing questions is constructive in planning the interview, but sticking closely to a list of written questions can be unhelpful during the course of the interview itself. The problems are: Eye contact is lost. When the interviewer is concentrating on the questions, he or she is unable to listen to the interviewee. Fixed questions make for an inflexible interview. If you intend to use notes, use them sparingly. Write out the first question only if you have to get the interview off to a good start. Complex questions are seldom a good idea, but if the form of words is critical then write the question down.</a:t>
            </a:r>
          </a:p>
          <a:p>
            <a:pPr>
              <a:buFont typeface="+mj-lt"/>
              <a:buAutoNum type="arabicPeriod"/>
            </a:pPr>
            <a:r>
              <a:rPr lang="en-US" sz="1700" b="1" dirty="0"/>
              <a:t>Ask the questions that will get answers. </a:t>
            </a:r>
            <a:r>
              <a:rPr lang="en-US" sz="1700" dirty="0"/>
              <a:t>The who, what, when, where, why and how framework for writing copy applies equally to the news interview and the type of questions the interviewer should ask. No reporter wants to be left with a series of monosyllabic grunts on the recording, so questions should be carefully structured to produce good useful quotes rather than single word comments.</a:t>
            </a:r>
          </a:p>
          <a:p>
            <a:pPr>
              <a:buFont typeface="+mj-lt"/>
              <a:buAutoNum type="arabicPeriod"/>
            </a:pPr>
            <a:r>
              <a:rPr lang="en-US" sz="1700" b="1" dirty="0"/>
              <a:t>Yes/no questions. </a:t>
            </a:r>
            <a:r>
              <a:rPr lang="en-US" sz="1700" dirty="0"/>
              <a:t>Inexperienced reporters often fall into the trap of asking questions that produce yes/no answers. They may come away with some idea of the story, but will seldom have recorded anything worth using. Sometimes though, a yes or a no answer is required to establish a fact that will open the way for a new line of questioning.</a:t>
            </a:r>
          </a:p>
          <a:p>
            <a:pPr>
              <a:buFont typeface="+mj-lt"/>
              <a:buAutoNum type="arabicPeriod"/>
            </a:pPr>
            <a:r>
              <a:rPr lang="en-US" sz="1900" b="1" dirty="0"/>
              <a:t>Avoid questions that call for monologues .</a:t>
            </a:r>
            <a:r>
              <a:rPr lang="en-US" sz="1900" dirty="0"/>
              <a:t>The opposite of the yes/no question, but which can have the same effect, is the question that is so wide its scope is almost unlimited: Interviewer: ‘As a leading clean-up campaigner, what do you think is wrong with porn shops and peep shows anyway?’ Leave your recorder running and come back in an hour when she’s finished! Pin the question to one clearly defined point.</a:t>
            </a:r>
          </a:p>
          <a:p>
            <a:pPr>
              <a:buFont typeface="+mj-lt"/>
              <a:buAutoNum type="arabicPeriod"/>
            </a:pPr>
            <a:endParaRPr lang="en-US" sz="1900" dirty="0"/>
          </a:p>
          <a:p>
            <a:pPr>
              <a:buFont typeface="+mj-lt"/>
              <a:buAutoNum type="arabicPeriod"/>
            </a:pPr>
            <a:endParaRPr lang="en-US" sz="1700" dirty="0"/>
          </a:p>
          <a:p>
            <a:pPr>
              <a:buFont typeface="+mj-lt"/>
              <a:buAutoNum type="arabicPeriod"/>
            </a:pPr>
            <a:endParaRPr lang="en-US" sz="1600" dirty="0"/>
          </a:p>
          <a:p>
            <a:pPr marL="0" indent="0">
              <a:buNone/>
            </a:pPr>
            <a:endParaRPr lang="en-US" dirty="0"/>
          </a:p>
        </p:txBody>
      </p:sp>
    </p:spTree>
    <p:extLst>
      <p:ext uri="{BB962C8B-B14F-4D97-AF65-F5344CB8AC3E}">
        <p14:creationId xmlns:p14="http://schemas.microsoft.com/office/powerpoint/2010/main" val="182030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977B66-F344-1140-C09A-AC05AE4A57CB}"/>
              </a:ext>
            </a:extLst>
          </p:cNvPr>
          <p:cNvSpPr>
            <a:spLocks noGrp="1"/>
          </p:cNvSpPr>
          <p:nvPr>
            <p:ph idx="1"/>
          </p:nvPr>
        </p:nvSpPr>
        <p:spPr>
          <a:xfrm>
            <a:off x="107575" y="71718"/>
            <a:ext cx="8919883" cy="6786282"/>
          </a:xfrm>
        </p:spPr>
        <p:txBody>
          <a:bodyPr>
            <a:normAutofit/>
          </a:bodyPr>
          <a:lstStyle/>
          <a:p>
            <a:pPr marL="0" indent="0">
              <a:buNone/>
            </a:pPr>
            <a:r>
              <a:rPr lang="en-US" sz="1600" dirty="0">
                <a:solidFill>
                  <a:srgbClr val="C00000"/>
                </a:solidFill>
              </a:rPr>
              <a:t>Cont.…</a:t>
            </a:r>
          </a:p>
          <a:p>
            <a:pPr marL="0" indent="0">
              <a:buNone/>
            </a:pPr>
            <a:r>
              <a:rPr lang="en-US" sz="1600" b="1" dirty="0"/>
              <a:t>5. Short, single idea questions </a:t>
            </a:r>
            <a:r>
              <a:rPr lang="en-US" sz="1600" dirty="0"/>
              <a:t>If a question is to be understood by both the audience and the interviewee it has to be kept clear, simple and straightforward, Keep the threads of the argument untangled and stick to one point at a time.</a:t>
            </a:r>
          </a:p>
          <a:p>
            <a:pPr marL="0" indent="0">
              <a:buNone/>
            </a:pPr>
            <a:endParaRPr lang="en-US" sz="1600" dirty="0"/>
          </a:p>
          <a:p>
            <a:pPr marL="0" indent="0">
              <a:buNone/>
            </a:pPr>
            <a:r>
              <a:rPr lang="en-US" sz="1600" b="1" dirty="0"/>
              <a:t>6. Progress from point to point. </a:t>
            </a:r>
            <a:r>
              <a:rPr lang="en-US" sz="1600" dirty="0"/>
              <a:t>To maintain the logic of the interview each question should naturally succeed the previous one. If the interviewer needs to refer back to a point, this should be done neatly and followed through by another question that progresses the argument.</a:t>
            </a:r>
          </a:p>
          <a:p>
            <a:pPr marL="0" indent="0">
              <a:buNone/>
            </a:pPr>
            <a:endParaRPr lang="en-US" sz="1600" dirty="0"/>
          </a:p>
          <a:p>
            <a:pPr marL="0" indent="0">
              <a:buNone/>
            </a:pPr>
            <a:r>
              <a:rPr lang="en-US" sz="1600" b="1" dirty="0"/>
              <a:t>7. Building bridges. </a:t>
            </a:r>
            <a:r>
              <a:rPr lang="en-US" sz="1600" dirty="0"/>
              <a:t>Each question should arise naturally from the previous answer. If the two points are only distantly related the interviewer should use a bridge, as in the question above.</a:t>
            </a:r>
          </a:p>
          <a:p>
            <a:pPr marL="0" indent="0">
              <a:buNone/>
            </a:pPr>
            <a:r>
              <a:rPr lang="en-US" sz="1600" b="1" dirty="0"/>
              <a:t>8.</a:t>
            </a:r>
            <a:r>
              <a:rPr lang="en-US" b="1" dirty="0"/>
              <a:t> </a:t>
            </a:r>
            <a:r>
              <a:rPr lang="en-US" sz="1600" b="1" dirty="0"/>
              <a:t>Avoid double questions. </a:t>
            </a:r>
            <a:r>
              <a:rPr lang="en-US" sz="1600" dirty="0"/>
              <a:t>The interviewer should ask one question at a time, otherwise a wily subject would be able to choose which to answer, and which to ignore. Even the most willing of subjects may forget one half of the question. </a:t>
            </a:r>
          </a:p>
          <a:p>
            <a:pPr marL="0" indent="0">
              <a:buNone/>
            </a:pPr>
            <a:r>
              <a:rPr lang="en-US" sz="1600" b="1" dirty="0"/>
              <a:t>9.</a:t>
            </a:r>
            <a:r>
              <a:rPr lang="en-US" b="1" dirty="0"/>
              <a:t> </a:t>
            </a:r>
            <a:r>
              <a:rPr lang="en-US" sz="1700" b="1" dirty="0"/>
              <a:t>Keep the questions relevant. </a:t>
            </a:r>
            <a:r>
              <a:rPr lang="en-US" sz="1700" dirty="0"/>
              <a:t>The news interview is not some esoteric exercise in analyzing abstractions. But the trouble with experts in any field is that they are liable to lapse into jargon. If you let them, you will lose your audience. And the interview is for their benefit, not </a:t>
            </a:r>
            <a:r>
              <a:rPr lang="en-US" sz="1700" dirty="0" err="1"/>
              <a:t>yours.So</a:t>
            </a:r>
            <a:r>
              <a:rPr lang="en-US" sz="1700" dirty="0"/>
              <a:t> help your experts keep their feet on the ground. Keep them to the point. And the only point that matters is the point of relevance to your audience</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dirty="0"/>
          </a:p>
        </p:txBody>
      </p:sp>
    </p:spTree>
    <p:extLst>
      <p:ext uri="{BB962C8B-B14F-4D97-AF65-F5344CB8AC3E}">
        <p14:creationId xmlns:p14="http://schemas.microsoft.com/office/powerpoint/2010/main" val="35351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2AB109-3794-48C6-1719-88CE87C5E922}"/>
              </a:ext>
            </a:extLst>
          </p:cNvPr>
          <p:cNvSpPr>
            <a:spLocks noGrp="1"/>
          </p:cNvSpPr>
          <p:nvPr>
            <p:ph idx="1"/>
          </p:nvPr>
        </p:nvSpPr>
        <p:spPr>
          <a:xfrm>
            <a:off x="143435" y="89647"/>
            <a:ext cx="8830236" cy="6598023"/>
          </a:xfrm>
        </p:spPr>
        <p:txBody>
          <a:bodyPr>
            <a:normAutofit/>
          </a:bodyPr>
          <a:lstStyle/>
          <a:p>
            <a:pPr marL="0" indent="0">
              <a:buNone/>
            </a:pPr>
            <a:r>
              <a:rPr lang="en-US" sz="1600" dirty="0" err="1">
                <a:solidFill>
                  <a:srgbClr val="C00000"/>
                </a:solidFill>
              </a:rPr>
              <a:t>Cont</a:t>
            </a:r>
            <a:r>
              <a:rPr lang="en-US" sz="1600" dirty="0">
                <a:solidFill>
                  <a:srgbClr val="C00000"/>
                </a:solidFill>
              </a:rPr>
              <a:t>…</a:t>
            </a:r>
          </a:p>
          <a:p>
            <a:pPr marL="0" lvl="0" indent="0">
              <a:buNone/>
            </a:pPr>
            <a:r>
              <a:rPr lang="en-US" sz="1600" b="1" dirty="0"/>
              <a:t>10. Avoid leading questions .</a:t>
            </a:r>
            <a:r>
              <a:rPr lang="en-US" sz="1600" dirty="0"/>
              <a:t>A leading question is one designed to lead interviewees into a corner and trap them there. More often it has the effect of boxing-in the reporter with allegations of malice, bias and unfair play. Take the example of an interview with an elderly farmer who was seriously burnt trying to save his photograph album from his blazing house: </a:t>
            </a:r>
          </a:p>
          <a:p>
            <a:pPr marL="0" indent="0">
              <a:buNone/>
            </a:pPr>
            <a:r>
              <a:rPr lang="en-US" sz="1600" b="1" dirty="0"/>
              <a:t>Interviewer:</a:t>
            </a:r>
            <a:r>
              <a:rPr lang="en-US" sz="1600" dirty="0"/>
              <a:t> ‘Why did you attempt such a foolhardy and dangerous stunt over a worthless photograph album. Surely that’s taking sentimentality too far?’ </a:t>
            </a:r>
          </a:p>
          <a:p>
            <a:pPr marL="0" indent="0">
              <a:buNone/>
            </a:pPr>
            <a:r>
              <a:rPr lang="en-US" sz="1600" dirty="0"/>
              <a:t>This question, like most leading questions, was based on assumptions: Saving the album was stupid. It was dangerous. The album was worthless. The farmer’s motive was sentimental. And that a sentimental reason was not a valid one.</a:t>
            </a:r>
          </a:p>
          <a:p>
            <a:pPr marL="0" indent="0">
              <a:buNone/>
            </a:pPr>
            <a:r>
              <a:rPr lang="en-US" sz="1600" dirty="0"/>
              <a:t>11.</a:t>
            </a:r>
            <a:r>
              <a:rPr lang="en-US" sz="1600" b="1" dirty="0"/>
              <a:t> Mixing statements with questions </a:t>
            </a:r>
            <a:r>
              <a:rPr lang="en-US" sz="1600" dirty="0"/>
              <a:t>Sometimes it is necessary to give some background information before coming to the question. The question and the information should be kept separate for the sake of clarity, and the question at the end should be brief, avoid statements posing as questions</a:t>
            </a:r>
          </a:p>
          <a:p>
            <a:pPr marL="0" lvl="0" indent="0">
              <a:buNone/>
            </a:pPr>
            <a:r>
              <a:rPr lang="en-US" sz="1600" dirty="0"/>
              <a:t>12.</a:t>
            </a:r>
            <a:r>
              <a:rPr lang="en-US" sz="1600" b="1" dirty="0"/>
              <a:t> Beware of questions that would be out of date </a:t>
            </a:r>
            <a:r>
              <a:rPr lang="en-US" sz="1600" dirty="0"/>
              <a:t>If the interview is being pre-recorded, remember to say nothing that would render the item out of date. If the piece is to go out next Wednesday, avoid.</a:t>
            </a:r>
          </a:p>
          <a:p>
            <a:pPr marL="0" lvl="0" indent="0">
              <a:buNone/>
            </a:pPr>
            <a:r>
              <a:rPr lang="en-US" sz="1600" b="1" dirty="0"/>
              <a:t>13.Avoid sounding ignorant </a:t>
            </a:r>
            <a:r>
              <a:rPr lang="en-US" sz="1600" dirty="0"/>
              <a:t>Always check your facts before you launch into an interview. Clear up details.</a:t>
            </a:r>
          </a:p>
        </p:txBody>
      </p:sp>
    </p:spTree>
    <p:extLst>
      <p:ext uri="{BB962C8B-B14F-4D97-AF65-F5344CB8AC3E}">
        <p14:creationId xmlns:p14="http://schemas.microsoft.com/office/powerpoint/2010/main" val="162411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303</TotalTime>
  <Words>3440</Words>
  <Application>Microsoft Office PowerPoint</Application>
  <PresentationFormat>On-screen Show (4:3)</PresentationFormat>
  <Paragraphs>76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AN INTERVIEW meaning of an interview  Things to consider before an Interview Things to consider during an Interview  Questions for an Interview  How to wind up an Interview </vt:lpstr>
      <vt:lpstr>INTERVIEW</vt:lpstr>
      <vt:lpstr>PREPARATION FOR AN INTERVIEW</vt:lpstr>
      <vt:lpstr>PowerPoint Presentation</vt:lpstr>
      <vt:lpstr>PowerPoint Presentation</vt:lpstr>
      <vt:lpstr>PowerPoint Presentation</vt:lpstr>
      <vt:lpstr>  QUESTIONS FOR AN INTERVIEW </vt:lpstr>
      <vt:lpstr>PowerPoint Presentation</vt:lpstr>
      <vt:lpstr>PowerPoint Presentation</vt:lpstr>
      <vt:lpstr>THINGS TO COONSIDER DURING AN INTERVIEW</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DSJ TUTOR</dc:creator>
  <cp:keywords/>
  <dc:description>generated using python-pptx</dc:description>
  <cp:lastModifiedBy>secilia mkini</cp:lastModifiedBy>
  <cp:revision>46</cp:revision>
  <dcterms:created xsi:type="dcterms:W3CDTF">2013-01-27T09:14:16Z</dcterms:created>
  <dcterms:modified xsi:type="dcterms:W3CDTF">2026-06-15T08:37:06Z</dcterms:modified>
  <cp:category/>
</cp:coreProperties>
</file>