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57" r:id="rId3"/>
    <p:sldId id="258" r:id="rId4"/>
    <p:sldId id="259" r:id="rId5"/>
    <p:sldId id="260" r:id="rId6"/>
    <p:sldId id="262"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9" autoAdjust="0"/>
  </p:normalViewPr>
  <p:slideViewPr>
    <p:cSldViewPr>
      <p:cViewPr varScale="1">
        <p:scale>
          <a:sx n="87" d="100"/>
          <a:sy n="87" d="100"/>
        </p:scale>
        <p:origin x="-14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July 13, 2021</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July 13, 2021</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July 13, 2021</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July 13, 2021</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July 13, 2021</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July 13, 2021</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July 13, 2021</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July 13, 2021</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July 13, 2021</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July 13, 2021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mat.com/magazine/resources/art/pet-portrait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mat.com/magazine/resources/photography/cool-self-portrait-ide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mat.com/magazine/resources/photography/leading-lines-photography"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65400" y="2819400"/>
            <a:ext cx="4013200" cy="685800"/>
          </a:xfrm>
        </p:spPr>
        <p:txBody>
          <a:bodyPr/>
          <a:lstStyle/>
          <a:p>
            <a:r>
              <a:rPr lang="en-US" dirty="0" smtClean="0"/>
              <a:t>The art of Framing  your  photography</a:t>
            </a:r>
          </a:p>
          <a:p>
            <a:r>
              <a:rPr lang="en-US" dirty="0" smtClean="0"/>
              <a:t>By </a:t>
            </a:r>
            <a:r>
              <a:rPr lang="en-US" dirty="0" err="1" smtClean="0"/>
              <a:t>Mr.Sameer</a:t>
            </a:r>
            <a:r>
              <a:rPr lang="en-US" dirty="0" smtClean="0"/>
              <a:t> </a:t>
            </a:r>
            <a:r>
              <a:rPr lang="en-US" dirty="0" err="1" smtClean="0"/>
              <a:t>Mbaraka</a:t>
            </a:r>
            <a:endParaRPr lang="en-US" dirty="0" smtClean="0"/>
          </a:p>
          <a:p>
            <a:endParaRPr lang="en-US" dirty="0"/>
          </a:p>
        </p:txBody>
      </p:sp>
      <p:sp>
        <p:nvSpPr>
          <p:cNvPr id="3" name="Title 2"/>
          <p:cNvSpPr>
            <a:spLocks noGrp="1"/>
          </p:cNvSpPr>
          <p:nvPr>
            <p:ph type="title"/>
          </p:nvPr>
        </p:nvSpPr>
        <p:spPr>
          <a:xfrm>
            <a:off x="2514600" y="2362200"/>
            <a:ext cx="4114800" cy="381000"/>
          </a:xfrm>
        </p:spPr>
        <p:txBody>
          <a:bodyPr/>
          <a:lstStyle/>
          <a:p>
            <a:r>
              <a:rPr lang="en-US" dirty="0" smtClean="0"/>
              <a:t>Composition</a:t>
            </a:r>
            <a:endParaRPr lang="en-US" dirty="0"/>
          </a:p>
        </p:txBody>
      </p:sp>
    </p:spTree>
    <p:extLst>
      <p:ext uri="{BB962C8B-B14F-4D97-AF65-F5344CB8AC3E}">
        <p14:creationId xmlns:p14="http://schemas.microsoft.com/office/powerpoint/2010/main" val="38360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7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grpId="0"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pic>
        <p:nvPicPr>
          <p:cNvPr id="7170" name="Picture 2" descr="C:\Users\Sameer Mbaraka\Desktop\0_QJkc2H9jO6bsEgP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41714"/>
            <a:ext cx="7391399" cy="4733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47800" y="5562600"/>
            <a:ext cx="6095999" cy="923330"/>
          </a:xfrm>
          <a:prstGeom prst="rect">
            <a:avLst/>
          </a:prstGeom>
        </p:spPr>
        <p:txBody>
          <a:bodyPr wrap="square">
            <a:spAutoFit/>
          </a:bodyPr>
          <a:lstStyle/>
          <a:p>
            <a:pPr algn="ctr"/>
            <a:r>
              <a:rPr lang="en-US" dirty="0"/>
              <a:t>your composition looks better if you place something smaller or less significant in the other third of your image, bringing an overall sense of balance to your photo.</a:t>
            </a:r>
            <a:endParaRPr lang="en-US" dirty="0"/>
          </a:p>
        </p:txBody>
      </p:sp>
      <p:sp>
        <p:nvSpPr>
          <p:cNvPr id="5" name="Content Placeholder 4"/>
          <p:cNvSpPr>
            <a:spLocks noGrp="1"/>
          </p:cNvSpPr>
          <p:nvPr>
            <p:ph sz="quarter" idx="13"/>
          </p:nvPr>
        </p:nvSpPr>
        <p:spPr>
          <a:xfrm>
            <a:off x="609600" y="1752600"/>
            <a:ext cx="1676400" cy="417576"/>
          </a:xfrm>
        </p:spPr>
        <p:txBody>
          <a:bodyPr>
            <a:normAutofit fontScale="92500" lnSpcReduction="10000"/>
          </a:bodyPr>
          <a:lstStyle/>
          <a:p>
            <a:r>
              <a:rPr lang="en-US" sz="2400" dirty="0" smtClean="0"/>
              <a:t>balance </a:t>
            </a:r>
          </a:p>
          <a:p>
            <a:endParaRPr lang="en-US" dirty="0"/>
          </a:p>
        </p:txBody>
      </p:sp>
    </p:spTree>
    <p:extLst>
      <p:ext uri="{BB962C8B-B14F-4D97-AF65-F5344CB8AC3E}">
        <p14:creationId xmlns:p14="http://schemas.microsoft.com/office/powerpoint/2010/main" val="34400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pic>
        <p:nvPicPr>
          <p:cNvPr id="8194" name="Picture 2" descr="C:\Users\Sameer Mbaraka\Desktop\e747490d43f5db00a9d208a2543368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209800"/>
            <a:ext cx="5498352"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9976" y="5761833"/>
            <a:ext cx="6095999" cy="830997"/>
          </a:xfrm>
          <a:prstGeom prst="rect">
            <a:avLst/>
          </a:prstGeom>
        </p:spPr>
        <p:txBody>
          <a:bodyPr wrap="square">
            <a:spAutoFit/>
          </a:bodyPr>
          <a:lstStyle/>
          <a:p>
            <a:pPr algn="ctr"/>
            <a:r>
              <a:rPr lang="en-US" sz="1600" dirty="0"/>
              <a:t>This might seem like it’s breaking the rule of thirds, but it’s really just a different approach that will give you a different effect. Imagine shooting a full-body </a:t>
            </a:r>
            <a:r>
              <a:rPr lang="en-US" sz="1600" u="sng" dirty="0">
                <a:hlinkClick r:id="rId3"/>
              </a:rPr>
              <a:t>portrait of your </a:t>
            </a:r>
            <a:r>
              <a:rPr lang="en-US" sz="1600" u="sng" dirty="0" smtClean="0">
                <a:hlinkClick r:id="rId3"/>
              </a:rPr>
              <a:t>dog</a:t>
            </a:r>
            <a:r>
              <a:rPr lang="en-US" sz="1600" u="sng" dirty="0" smtClean="0"/>
              <a:t> or flower </a:t>
            </a:r>
            <a:r>
              <a:rPr lang="en-US" sz="1600" dirty="0" smtClean="0"/>
              <a:t>. </a:t>
            </a:r>
            <a:endParaRPr lang="en-US" sz="1600" dirty="0"/>
          </a:p>
        </p:txBody>
      </p:sp>
      <p:sp>
        <p:nvSpPr>
          <p:cNvPr id="5" name="Content Placeholder 4"/>
          <p:cNvSpPr>
            <a:spLocks noGrp="1"/>
          </p:cNvSpPr>
          <p:nvPr>
            <p:ph sz="quarter" idx="13"/>
          </p:nvPr>
        </p:nvSpPr>
        <p:spPr>
          <a:xfrm>
            <a:off x="609600" y="1752600"/>
            <a:ext cx="1676400" cy="417576"/>
          </a:xfrm>
        </p:spPr>
        <p:txBody>
          <a:bodyPr>
            <a:normAutofit fontScale="85000" lnSpcReduction="10000"/>
          </a:bodyPr>
          <a:lstStyle/>
          <a:p>
            <a:r>
              <a:rPr lang="en-US" sz="2400" dirty="0" smtClean="0"/>
              <a:t>Fill the frame </a:t>
            </a:r>
          </a:p>
          <a:p>
            <a:endParaRPr lang="en-US" dirty="0"/>
          </a:p>
        </p:txBody>
      </p:sp>
    </p:spTree>
    <p:extLst>
      <p:ext uri="{BB962C8B-B14F-4D97-AF65-F5344CB8AC3E}">
        <p14:creationId xmlns:p14="http://schemas.microsoft.com/office/powerpoint/2010/main" val="11832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fade">
                                      <p:cBhvr>
                                        <p:cTn id="23" dur="1000"/>
                                        <p:tgtEl>
                                          <p:spTgt spid="8194"/>
                                        </p:tgtEl>
                                      </p:cBhvr>
                                    </p:animEffect>
                                    <p:anim calcmode="lin" valueType="num">
                                      <p:cBhvr>
                                        <p:cTn id="24" dur="1000" fill="hold"/>
                                        <p:tgtEl>
                                          <p:spTgt spid="8194"/>
                                        </p:tgtEl>
                                        <p:attrNameLst>
                                          <p:attrName>ppt_x</p:attrName>
                                        </p:attrNameLst>
                                      </p:cBhvr>
                                      <p:tavLst>
                                        <p:tav tm="0">
                                          <p:val>
                                            <p:strVal val="#ppt_x"/>
                                          </p:val>
                                        </p:tav>
                                        <p:tav tm="100000">
                                          <p:val>
                                            <p:strVal val="#ppt_x"/>
                                          </p:val>
                                        </p:tav>
                                      </p:tavLst>
                                    </p:anim>
                                    <p:anim calcmode="lin" valueType="num">
                                      <p:cBhvr>
                                        <p:cTn id="25"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7" name="Rectangle 6"/>
          <p:cNvSpPr/>
          <p:nvPr/>
        </p:nvSpPr>
        <p:spPr>
          <a:xfrm>
            <a:off x="1525066" y="5486400"/>
            <a:ext cx="6095999" cy="1077218"/>
          </a:xfrm>
          <a:prstGeom prst="rect">
            <a:avLst/>
          </a:prstGeom>
        </p:spPr>
        <p:txBody>
          <a:bodyPr wrap="square">
            <a:spAutoFit/>
          </a:bodyPr>
          <a:lstStyle/>
          <a:p>
            <a:pPr algn="ctr"/>
            <a:r>
              <a:rPr lang="en-US" sz="1600" dirty="0"/>
              <a:t>You might place </a:t>
            </a:r>
            <a:r>
              <a:rPr lang="en-US" sz="1600" dirty="0" smtClean="0"/>
              <a:t>the flower </a:t>
            </a:r>
            <a:r>
              <a:rPr lang="en-US" sz="1600" dirty="0"/>
              <a:t>in the frame according to the rule of thirds. But if you want to focus on </a:t>
            </a:r>
            <a:r>
              <a:rPr lang="en-US" sz="1600" dirty="0" smtClean="0"/>
              <a:t>its  </a:t>
            </a:r>
            <a:r>
              <a:rPr lang="en-US" sz="1600" dirty="0"/>
              <a:t>adorable features, filling the frame with </a:t>
            </a:r>
            <a:r>
              <a:rPr lang="en-US" sz="1600" dirty="0" smtClean="0"/>
              <a:t>the whole flower is </a:t>
            </a:r>
            <a:r>
              <a:rPr lang="en-US" sz="1600" dirty="0"/>
              <a:t>an awesome way to do that. This also works wonders on your </a:t>
            </a:r>
            <a:r>
              <a:rPr lang="en-US" sz="1600" u="sng" dirty="0">
                <a:hlinkClick r:id="rId2"/>
              </a:rPr>
              <a:t>self-portraits</a:t>
            </a:r>
            <a:r>
              <a:rPr lang="en-US" sz="1600" dirty="0"/>
              <a:t>.</a:t>
            </a:r>
            <a:endParaRPr lang="en-US" sz="1600" dirty="0"/>
          </a:p>
        </p:txBody>
      </p:sp>
      <p:sp>
        <p:nvSpPr>
          <p:cNvPr id="5" name="Content Placeholder 4"/>
          <p:cNvSpPr>
            <a:spLocks noGrp="1"/>
          </p:cNvSpPr>
          <p:nvPr>
            <p:ph sz="quarter" idx="13"/>
          </p:nvPr>
        </p:nvSpPr>
        <p:spPr>
          <a:xfrm>
            <a:off x="609600" y="1752600"/>
            <a:ext cx="1676400" cy="417576"/>
          </a:xfrm>
        </p:spPr>
        <p:txBody>
          <a:bodyPr>
            <a:normAutofit fontScale="85000" lnSpcReduction="10000"/>
          </a:bodyPr>
          <a:lstStyle/>
          <a:p>
            <a:r>
              <a:rPr lang="en-US" sz="2400" dirty="0" smtClean="0"/>
              <a:t>Fill the frame </a:t>
            </a:r>
          </a:p>
          <a:p>
            <a:endParaRPr lang="en-US" dirty="0"/>
          </a:p>
        </p:txBody>
      </p:sp>
      <p:pic>
        <p:nvPicPr>
          <p:cNvPr id="9218" name="Picture 2" descr="C:\Users\Sameer Mbaraka\Desktop\ppXNuyj5eWf2ByWUoVrW5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220271"/>
            <a:ext cx="5511800" cy="310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7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heel(1)">
                                      <p:cBhvr>
                                        <p:cTn id="17" dur="2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609600" y="1752600"/>
            <a:ext cx="1676400" cy="417576"/>
          </a:xfrm>
        </p:spPr>
        <p:txBody>
          <a:bodyPr>
            <a:normAutofit fontScale="85000" lnSpcReduction="10000"/>
          </a:bodyPr>
          <a:lstStyle/>
          <a:p>
            <a:r>
              <a:rPr lang="en-US" sz="2400" dirty="0" smtClean="0"/>
              <a:t>Fill the frame </a:t>
            </a:r>
          </a:p>
          <a:p>
            <a:endParaRPr lang="en-US" dirty="0"/>
          </a:p>
        </p:txBody>
      </p:sp>
      <p:pic>
        <p:nvPicPr>
          <p:cNvPr id="10242" name="Picture 2" descr="C:\Users\Sameer Mbaraka\Desktop\portrait-photography-man-with-camo-face-pa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2362200"/>
            <a:ext cx="4607832" cy="36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wheel(1)">
                                      <p:cBhvr>
                                        <p:cTn id="18"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304800" y="1676400"/>
            <a:ext cx="1676400" cy="417576"/>
          </a:xfrm>
        </p:spPr>
        <p:txBody>
          <a:bodyPr>
            <a:normAutofit/>
          </a:bodyPr>
          <a:lstStyle/>
          <a:p>
            <a:r>
              <a:rPr lang="en-US" dirty="0"/>
              <a:t> Use Frames</a:t>
            </a:r>
          </a:p>
          <a:p>
            <a:endParaRPr lang="en-US" dirty="0"/>
          </a:p>
        </p:txBody>
      </p:sp>
      <p:pic>
        <p:nvPicPr>
          <p:cNvPr id="11266" name="Picture 2" descr="C:\Users\Sameer Mbaraka\Desktop\nathan-dumlao-576651-unspl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4274575" cy="4711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056686"/>
            <a:ext cx="1676400" cy="4801314"/>
          </a:xfrm>
          <a:prstGeom prst="rect">
            <a:avLst/>
          </a:prstGeom>
          <a:noFill/>
        </p:spPr>
        <p:txBody>
          <a:bodyPr wrap="square" rtlCol="0">
            <a:spAutoFit/>
          </a:bodyPr>
          <a:lstStyle/>
          <a:p>
            <a:pPr algn="ctr"/>
            <a:r>
              <a:rPr lang="en-US" dirty="0"/>
              <a:t>Almost anything can be a frame in your image composition. For urban photographers, a bridge is a perfect example of a framing element you can use. If you’re shooting out in nature, trees are usually used as natural frames for your main subject.</a:t>
            </a:r>
            <a:endParaRPr lang="en-US" dirty="0"/>
          </a:p>
        </p:txBody>
      </p:sp>
      <p:sp>
        <p:nvSpPr>
          <p:cNvPr id="4" name="TextBox 3"/>
          <p:cNvSpPr txBox="1"/>
          <p:nvPr/>
        </p:nvSpPr>
        <p:spPr>
          <a:xfrm>
            <a:off x="7239000" y="2667000"/>
            <a:ext cx="1295400" cy="2862322"/>
          </a:xfrm>
          <a:prstGeom prst="rect">
            <a:avLst/>
          </a:prstGeom>
          <a:noFill/>
        </p:spPr>
        <p:txBody>
          <a:bodyPr wrap="square" rtlCol="0">
            <a:spAutoFit/>
          </a:bodyPr>
          <a:lstStyle/>
          <a:p>
            <a:pPr algn="ctr"/>
            <a:r>
              <a:rPr lang="en-US" dirty="0"/>
              <a:t>If there’s nothing in an image composition to guide the eye, the photo can seem boring or incomplete</a:t>
            </a:r>
            <a:endParaRPr lang="en-US" dirty="0"/>
          </a:p>
        </p:txBody>
      </p:sp>
    </p:spTree>
    <p:extLst>
      <p:ext uri="{BB962C8B-B14F-4D97-AF65-F5344CB8AC3E}">
        <p14:creationId xmlns:p14="http://schemas.microsoft.com/office/powerpoint/2010/main" val="13368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43543" y="1752600"/>
            <a:ext cx="1676400" cy="417576"/>
          </a:xfrm>
        </p:spPr>
        <p:txBody>
          <a:bodyPr>
            <a:normAutofit/>
          </a:bodyPr>
          <a:lstStyle/>
          <a:p>
            <a:r>
              <a:rPr lang="en-US" dirty="0"/>
              <a:t> Use Frames</a:t>
            </a:r>
          </a:p>
          <a:p>
            <a:endParaRPr lang="en-US" dirty="0"/>
          </a:p>
        </p:txBody>
      </p:sp>
      <p:sp>
        <p:nvSpPr>
          <p:cNvPr id="2" name="TextBox 1"/>
          <p:cNvSpPr txBox="1"/>
          <p:nvPr/>
        </p:nvSpPr>
        <p:spPr>
          <a:xfrm>
            <a:off x="1836792" y="5544120"/>
            <a:ext cx="5257800" cy="1200329"/>
          </a:xfrm>
          <a:prstGeom prst="rect">
            <a:avLst/>
          </a:prstGeom>
          <a:noFill/>
        </p:spPr>
        <p:txBody>
          <a:bodyPr wrap="square" rtlCol="0">
            <a:spAutoFit/>
          </a:bodyPr>
          <a:lstStyle/>
          <a:p>
            <a:pPr algn="ctr"/>
            <a:r>
              <a:rPr lang="en-US" dirty="0"/>
              <a:t>By using a frame in your photo composition, you’re creating an element that emphasizes the importance of your main subject in a way that is visually appealing, without being distracting or taking away focus.</a:t>
            </a:r>
            <a:endParaRPr lang="en-US" dirty="0"/>
          </a:p>
        </p:txBody>
      </p:sp>
      <p:pic>
        <p:nvPicPr>
          <p:cNvPr id="12290" name="Picture 2" descr="C:\Users\Sameer Mbaraka\Desktop\framed-mount-fu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5486400" cy="355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1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43543" y="1752600"/>
            <a:ext cx="1676400" cy="417576"/>
          </a:xfrm>
        </p:spPr>
        <p:txBody>
          <a:bodyPr>
            <a:normAutofit/>
          </a:bodyPr>
          <a:lstStyle/>
          <a:p>
            <a:r>
              <a:rPr lang="en-US" dirty="0"/>
              <a:t> Use Frames</a:t>
            </a:r>
          </a:p>
          <a:p>
            <a:endParaRPr lang="en-US" dirty="0"/>
          </a:p>
        </p:txBody>
      </p:sp>
      <p:pic>
        <p:nvPicPr>
          <p:cNvPr id="13314" name="Picture 2" descr="C:\Users\Sameer Mbaraka\Desktop\457511c8e4312c5bd6e09b106c248d6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198914"/>
            <a:ext cx="611247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3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43542" y="1752600"/>
            <a:ext cx="2013857" cy="533400"/>
          </a:xfrm>
        </p:spPr>
        <p:txBody>
          <a:bodyPr>
            <a:normAutofit/>
          </a:bodyPr>
          <a:lstStyle/>
          <a:p>
            <a:r>
              <a:rPr lang="en-US" dirty="0"/>
              <a:t>Leading Lines</a:t>
            </a:r>
          </a:p>
          <a:p>
            <a:endParaRPr lang="en-US" dirty="0"/>
          </a:p>
        </p:txBody>
      </p:sp>
      <p:pic>
        <p:nvPicPr>
          <p:cNvPr id="14338" name="Picture 2" descr="C:\Users\Sameer Mbaraka\Desktop\pexels-photo-326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345350"/>
            <a:ext cx="6324600" cy="3064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1" y="5638800"/>
            <a:ext cx="6248401" cy="923330"/>
          </a:xfrm>
          <a:prstGeom prst="rect">
            <a:avLst/>
          </a:prstGeom>
        </p:spPr>
        <p:txBody>
          <a:bodyPr wrap="square">
            <a:spAutoFit/>
          </a:bodyPr>
          <a:lstStyle/>
          <a:p>
            <a:pPr algn="ctr"/>
            <a:r>
              <a:rPr lang="en-US" dirty="0"/>
              <a:t>This photo composition rule can pair really well with the last rule about framing! What’s a </a:t>
            </a:r>
            <a:r>
              <a:rPr lang="en-US" dirty="0">
                <a:hlinkClick r:id="rId3"/>
              </a:rPr>
              <a:t>leading </a:t>
            </a:r>
            <a:r>
              <a:rPr lang="en-US" dirty="0" smtClean="0">
                <a:hlinkClick r:id="rId3"/>
              </a:rPr>
              <a:t>line</a:t>
            </a:r>
            <a:r>
              <a:rPr lang="en-US" dirty="0" smtClean="0"/>
              <a:t> ? </a:t>
            </a:r>
            <a:r>
              <a:rPr lang="en-US" dirty="0"/>
              <a:t>Basically, it refers to using natural lines or shapes to guide the eye towards your main subject.</a:t>
            </a:r>
            <a:endParaRPr lang="en-US" dirty="0"/>
          </a:p>
        </p:txBody>
      </p:sp>
    </p:spTree>
    <p:extLst>
      <p:ext uri="{BB962C8B-B14F-4D97-AF65-F5344CB8AC3E}">
        <p14:creationId xmlns:p14="http://schemas.microsoft.com/office/powerpoint/2010/main" val="4242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1000"/>
                                        <p:tgtEl>
                                          <p:spTgt spid="14338"/>
                                        </p:tgtEl>
                                      </p:cBhvr>
                                    </p:animEffect>
                                    <p:anim calcmode="lin" valueType="num">
                                      <p:cBhvr>
                                        <p:cTn id="14" dur="1000" fill="hold"/>
                                        <p:tgtEl>
                                          <p:spTgt spid="14338"/>
                                        </p:tgtEl>
                                        <p:attrNameLst>
                                          <p:attrName>ppt_x</p:attrName>
                                        </p:attrNameLst>
                                      </p:cBhvr>
                                      <p:tavLst>
                                        <p:tav tm="0">
                                          <p:val>
                                            <p:strVal val="#ppt_x"/>
                                          </p:val>
                                        </p:tav>
                                        <p:tav tm="100000">
                                          <p:val>
                                            <p:strVal val="#ppt_x"/>
                                          </p:val>
                                        </p:tav>
                                      </p:tavLst>
                                    </p:anim>
                                    <p:anim calcmode="lin" valueType="num">
                                      <p:cBhvr>
                                        <p:cTn id="15"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43542" y="1752600"/>
            <a:ext cx="2013857" cy="533400"/>
          </a:xfrm>
        </p:spPr>
        <p:txBody>
          <a:bodyPr>
            <a:normAutofit/>
          </a:bodyPr>
          <a:lstStyle/>
          <a:p>
            <a:r>
              <a:rPr lang="en-US" dirty="0"/>
              <a:t>Leading Lines</a:t>
            </a:r>
          </a:p>
          <a:p>
            <a:endParaRPr lang="en-US" dirty="0"/>
          </a:p>
        </p:txBody>
      </p:sp>
      <p:sp>
        <p:nvSpPr>
          <p:cNvPr id="2" name="Rectangle 1"/>
          <p:cNvSpPr/>
          <p:nvPr/>
        </p:nvSpPr>
        <p:spPr>
          <a:xfrm>
            <a:off x="914400" y="5657671"/>
            <a:ext cx="7086599" cy="1200329"/>
          </a:xfrm>
          <a:prstGeom prst="rect">
            <a:avLst/>
          </a:prstGeom>
        </p:spPr>
        <p:txBody>
          <a:bodyPr wrap="square">
            <a:spAutoFit/>
          </a:bodyPr>
          <a:lstStyle/>
          <a:p>
            <a:pPr algn="ctr"/>
            <a:r>
              <a:rPr lang="en-US" dirty="0"/>
              <a:t>The key to this photo composition tip is to take a big-picture view of the scene you are shooting, and to spot the elements that you can use as leading lines. Look for things like rivers, train tracks, doorways or shadows, and get creative!</a:t>
            </a:r>
            <a:endParaRPr lang="en-US" dirty="0"/>
          </a:p>
        </p:txBody>
      </p:sp>
      <p:pic>
        <p:nvPicPr>
          <p:cNvPr id="15362" name="Picture 2" descr="C:\Users\Sameer Mbaraka\Desktop\maxresdefaul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1" y="2063344"/>
            <a:ext cx="6389913" cy="359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43542" y="1752600"/>
            <a:ext cx="2013857" cy="533400"/>
          </a:xfrm>
        </p:spPr>
        <p:txBody>
          <a:bodyPr>
            <a:normAutofit/>
          </a:bodyPr>
          <a:lstStyle/>
          <a:p>
            <a:r>
              <a:rPr lang="en-US" dirty="0"/>
              <a:t>Leading Lines</a:t>
            </a:r>
          </a:p>
          <a:p>
            <a:endParaRPr lang="en-US" dirty="0"/>
          </a:p>
        </p:txBody>
      </p:sp>
      <p:sp>
        <p:nvSpPr>
          <p:cNvPr id="2" name="Rectangle 1"/>
          <p:cNvSpPr/>
          <p:nvPr/>
        </p:nvSpPr>
        <p:spPr>
          <a:xfrm>
            <a:off x="914400" y="5657671"/>
            <a:ext cx="7086599" cy="923330"/>
          </a:xfrm>
          <a:prstGeom prst="rect">
            <a:avLst/>
          </a:prstGeom>
        </p:spPr>
        <p:txBody>
          <a:bodyPr wrap="square">
            <a:spAutoFit/>
          </a:bodyPr>
          <a:lstStyle/>
          <a:p>
            <a:pPr algn="ctr"/>
            <a:r>
              <a:rPr lang="en-US" dirty="0"/>
              <a:t>This principle of composition isn’t just about using straight lines—you should scope your scene for diagonal, curvy, zigzag, and radial leading lines, too.</a:t>
            </a:r>
            <a:endParaRPr lang="en-US" dirty="0"/>
          </a:p>
        </p:txBody>
      </p:sp>
      <p:pic>
        <p:nvPicPr>
          <p:cNvPr id="16386" name="Picture 2" descr="C:\Users\Sameer Mbaraka\Desktop\1-leading-lines-photography-examp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821" y="2048162"/>
            <a:ext cx="5423755" cy="360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exactly is composition</a:t>
            </a:r>
            <a:endParaRPr lang="en-US" dirty="0"/>
          </a:p>
        </p:txBody>
      </p:sp>
      <p:pic>
        <p:nvPicPr>
          <p:cNvPr id="12" name="Content Placehold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49678" y="2020888"/>
            <a:ext cx="7244643" cy="40751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803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Conclusion </a:t>
            </a:r>
            <a:endParaRPr lang="en-US" sz="2000" dirty="0"/>
          </a:p>
        </p:txBody>
      </p:sp>
      <p:sp>
        <p:nvSpPr>
          <p:cNvPr id="6" name="TextBox 5"/>
          <p:cNvSpPr txBox="1"/>
          <p:nvPr/>
        </p:nvSpPr>
        <p:spPr>
          <a:xfrm>
            <a:off x="1219200" y="3128665"/>
            <a:ext cx="6858000" cy="1015663"/>
          </a:xfrm>
          <a:prstGeom prst="rect">
            <a:avLst/>
          </a:prstGeom>
          <a:noFill/>
        </p:spPr>
        <p:txBody>
          <a:bodyPr wrap="square" rtlCol="0">
            <a:spAutoFit/>
          </a:bodyPr>
          <a:lstStyle/>
          <a:p>
            <a:pPr algn="ctr"/>
            <a:r>
              <a:rPr lang="en-US" sz="2000" dirty="0" smtClean="0"/>
              <a:t>Well that is a little bit of composition we have discussed today in photography, we also do apply these in photojournalism  as they play big part in helping the image to tell the story</a:t>
            </a:r>
          </a:p>
        </p:txBody>
      </p:sp>
    </p:spTree>
    <p:extLst>
      <p:ext uri="{BB962C8B-B14F-4D97-AF65-F5344CB8AC3E}">
        <p14:creationId xmlns:p14="http://schemas.microsoft.com/office/powerpoint/2010/main" val="14474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The end</a:t>
            </a:r>
            <a:endParaRPr lang="en-US" sz="2000" dirty="0"/>
          </a:p>
        </p:txBody>
      </p:sp>
      <p:sp>
        <p:nvSpPr>
          <p:cNvPr id="6" name="TextBox 5"/>
          <p:cNvSpPr txBox="1"/>
          <p:nvPr/>
        </p:nvSpPr>
        <p:spPr>
          <a:xfrm>
            <a:off x="1219200" y="3128665"/>
            <a:ext cx="6858000" cy="584775"/>
          </a:xfrm>
          <a:prstGeom prst="rect">
            <a:avLst/>
          </a:prstGeom>
          <a:noFill/>
        </p:spPr>
        <p:txBody>
          <a:bodyPr wrap="square" rtlCol="0">
            <a:spAutoFit/>
          </a:bodyPr>
          <a:lstStyle/>
          <a:p>
            <a:pPr algn="ctr"/>
            <a:r>
              <a:rPr lang="en-US" sz="3200" dirty="0" smtClean="0"/>
              <a:t>Thank you </a:t>
            </a:r>
          </a:p>
        </p:txBody>
      </p:sp>
    </p:spTree>
    <p:extLst>
      <p:ext uri="{BB962C8B-B14F-4D97-AF65-F5344CB8AC3E}">
        <p14:creationId xmlns:p14="http://schemas.microsoft.com/office/powerpoint/2010/main" val="39783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Composition</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43200" y="1883229"/>
            <a:ext cx="3733800" cy="4441371"/>
          </a:xfrm>
        </p:spPr>
      </p:pic>
      <p:sp>
        <p:nvSpPr>
          <p:cNvPr id="7" name="TextBox 6"/>
          <p:cNvSpPr txBox="1"/>
          <p:nvPr/>
        </p:nvSpPr>
        <p:spPr>
          <a:xfrm>
            <a:off x="228600" y="1883229"/>
            <a:ext cx="2362200" cy="1754326"/>
          </a:xfrm>
          <a:prstGeom prst="rect">
            <a:avLst/>
          </a:prstGeom>
          <a:noFill/>
        </p:spPr>
        <p:txBody>
          <a:bodyPr wrap="square" rtlCol="0">
            <a:spAutoFit/>
          </a:bodyPr>
          <a:lstStyle/>
          <a:p>
            <a:r>
              <a:rPr lang="en-US" dirty="0"/>
              <a:t>The term “composition” applies not only to visual arts, but to music, dance, literature and virtually any other kind of art.</a:t>
            </a:r>
            <a:endParaRPr lang="en-US" dirty="0">
              <a:solidFill>
                <a:schemeClr val="bg2">
                  <a:lumMod val="20000"/>
                  <a:lumOff val="80000"/>
                </a:schemeClr>
              </a:solidFill>
            </a:endParaRPr>
          </a:p>
        </p:txBody>
      </p:sp>
      <p:sp>
        <p:nvSpPr>
          <p:cNvPr id="8" name="TextBox 7"/>
          <p:cNvSpPr txBox="1"/>
          <p:nvPr/>
        </p:nvSpPr>
        <p:spPr>
          <a:xfrm>
            <a:off x="6672943" y="4495800"/>
            <a:ext cx="2133600" cy="1938992"/>
          </a:xfrm>
          <a:prstGeom prst="rect">
            <a:avLst/>
          </a:prstGeom>
          <a:noFill/>
        </p:spPr>
        <p:txBody>
          <a:bodyPr wrap="square" rtlCol="0">
            <a:spAutoFit/>
          </a:bodyPr>
          <a:lstStyle/>
          <a:p>
            <a:r>
              <a:rPr lang="en-US" sz="2000" dirty="0">
                <a:solidFill>
                  <a:schemeClr val="bg2">
                    <a:lumMod val="20000"/>
                    <a:lumOff val="80000"/>
                  </a:schemeClr>
                </a:solidFill>
              </a:rPr>
              <a:t>“composition” describes placement of relative objects and elements in a work of art</a:t>
            </a:r>
            <a:endParaRPr lang="en-US" sz="2000" dirty="0">
              <a:solidFill>
                <a:schemeClr val="bg2">
                  <a:lumMod val="20000"/>
                  <a:lumOff val="80000"/>
                </a:schemeClr>
              </a:solidFill>
            </a:endParaRPr>
          </a:p>
        </p:txBody>
      </p:sp>
    </p:spTree>
    <p:extLst>
      <p:ext uri="{BB962C8B-B14F-4D97-AF65-F5344CB8AC3E}">
        <p14:creationId xmlns:p14="http://schemas.microsoft.com/office/powerpoint/2010/main" val="20506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Sameer Mbaraka\Desktop\10-Ways-to-Use-Crowd-Sourced-Data-to-Run-a-Smooth-Ev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1"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composition</a:t>
            </a:r>
            <a:endParaRPr lang="en-US" dirty="0"/>
          </a:p>
        </p:txBody>
      </p:sp>
      <p:sp>
        <p:nvSpPr>
          <p:cNvPr id="2" name="Content Placeholder 1"/>
          <p:cNvSpPr>
            <a:spLocks noGrp="1"/>
          </p:cNvSpPr>
          <p:nvPr>
            <p:ph sz="quarter" idx="13"/>
          </p:nvPr>
        </p:nvSpPr>
        <p:spPr>
          <a:xfrm>
            <a:off x="457200" y="4343400"/>
            <a:ext cx="8229600" cy="2398776"/>
          </a:xfrm>
        </p:spPr>
        <p:txBody>
          <a:bodyPr/>
          <a:lstStyle/>
          <a:p>
            <a:r>
              <a:rPr lang="en-US" dirty="0"/>
              <a:t>A good composition is one that has just enough detail. Too few elements is bad because it robs the work of art of necessary detail that makes correct interpretation possible. It also ruins the balance of an image. And too many elements can be very distracting as well. Good composition requires good balance. It is best to make sure all the elements present are necessary for the idea or story you are trying to pass on.</a:t>
            </a:r>
            <a:endParaRPr lang="en-US" dirty="0"/>
          </a:p>
        </p:txBody>
      </p:sp>
    </p:spTree>
    <p:extLst>
      <p:ext uri="{BB962C8B-B14F-4D97-AF65-F5344CB8AC3E}">
        <p14:creationId xmlns:p14="http://schemas.microsoft.com/office/powerpoint/2010/main" val="21010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heel(1)">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4600" y="1752600"/>
            <a:ext cx="3962400" cy="493776"/>
          </a:xfrm>
        </p:spPr>
        <p:txBody>
          <a:bodyPr/>
          <a:lstStyle/>
          <a:p>
            <a:r>
              <a:rPr lang="en-US" dirty="0"/>
              <a:t>Simply put, composing an </a:t>
            </a:r>
            <a:r>
              <a:rPr lang="en-US" dirty="0" smtClean="0"/>
              <a:t>image.</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Composition </a:t>
            </a:r>
            <a:r>
              <a:rPr lang="en-US" dirty="0"/>
              <a:t>in Photography</a:t>
            </a:r>
            <a:br>
              <a:rPr lang="en-US" dirty="0"/>
            </a:br>
            <a:endParaRPr lang="en-US" dirty="0"/>
          </a:p>
        </p:txBody>
      </p:sp>
      <p:pic>
        <p:nvPicPr>
          <p:cNvPr id="3074" name="Picture 2" descr="C:\Users\Sameer Mbaraka\Desktop\composition-tip-rule-of-th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29" y="2133600"/>
            <a:ext cx="5584146" cy="3179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5508171"/>
            <a:ext cx="7239000" cy="923330"/>
          </a:xfrm>
          <a:prstGeom prst="rect">
            <a:avLst/>
          </a:prstGeom>
        </p:spPr>
        <p:txBody>
          <a:bodyPr wrap="square">
            <a:spAutoFit/>
          </a:bodyPr>
          <a:lstStyle/>
          <a:p>
            <a:pPr algn="ctr"/>
            <a:r>
              <a:rPr lang="en-US" dirty="0"/>
              <a:t>M</a:t>
            </a:r>
            <a:r>
              <a:rPr lang="en-US" dirty="0" smtClean="0"/>
              <a:t>eans </a:t>
            </a:r>
            <a:r>
              <a:rPr lang="en-US" dirty="0"/>
              <a:t>arranging elements within it in a way that suits the core idea or goal of your work best. Arranging elements can be done by actually moving the objects or subjects. A good example for this case is portrait or still life </a:t>
            </a:r>
            <a:r>
              <a:rPr lang="en-US" dirty="0" smtClean="0"/>
              <a:t>photography.</a:t>
            </a:r>
            <a:endParaRPr lang="en-US" dirty="0"/>
          </a:p>
        </p:txBody>
      </p:sp>
    </p:spTree>
    <p:extLst>
      <p:ext uri="{BB962C8B-B14F-4D97-AF65-F5344CB8AC3E}">
        <p14:creationId xmlns:p14="http://schemas.microsoft.com/office/powerpoint/2010/main" val="30302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heel(1)">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Composition in Photography</a:t>
            </a:r>
          </a:p>
        </p:txBody>
      </p:sp>
      <p:sp>
        <p:nvSpPr>
          <p:cNvPr id="5" name="TextBox 4"/>
          <p:cNvSpPr txBox="1"/>
          <p:nvPr/>
        </p:nvSpPr>
        <p:spPr>
          <a:xfrm>
            <a:off x="609600" y="5529147"/>
            <a:ext cx="8001000" cy="1015663"/>
          </a:xfrm>
          <a:prstGeom prst="rect">
            <a:avLst/>
          </a:prstGeom>
          <a:noFill/>
        </p:spPr>
        <p:txBody>
          <a:bodyPr wrap="square" rtlCol="0">
            <a:spAutoFit/>
          </a:bodyPr>
          <a:lstStyle/>
          <a:p>
            <a:pPr algn="ctr"/>
            <a:r>
              <a:rPr lang="en-US" sz="2000" dirty="0"/>
              <a:t>Another way of arranging elements is by changing your own position. Such a way is appropriate in circumstances that do not allow the photographer to physically move anything, </a:t>
            </a:r>
            <a:endParaRPr lang="en-US" sz="2000" dirty="0"/>
          </a:p>
        </p:txBody>
      </p:sp>
      <p:pic>
        <p:nvPicPr>
          <p:cNvPr id="4100" name="Picture 4" descr="C:\Users\Sameer Mbaraka\Desktop\AF3I7894-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681" y="1905000"/>
            <a:ext cx="5434837" cy="362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down)">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47800" y="2971800"/>
            <a:ext cx="6324600" cy="3657600"/>
          </a:xfrm>
        </p:spPr>
      </p:pic>
      <p:sp>
        <p:nvSpPr>
          <p:cNvPr id="3" name="Title 2"/>
          <p:cNvSpPr>
            <a:spLocks noGrp="1"/>
          </p:cNvSpPr>
          <p:nvPr>
            <p:ph type="title"/>
          </p:nvPr>
        </p:nvSpPr>
        <p:spPr/>
        <p:txBody>
          <a:bodyPr/>
          <a:lstStyle/>
          <a:p>
            <a:r>
              <a:rPr lang="en-US" dirty="0"/>
              <a:t>Composition in Photography</a:t>
            </a:r>
          </a:p>
        </p:txBody>
      </p:sp>
      <p:sp>
        <p:nvSpPr>
          <p:cNvPr id="5" name="TextBox 4"/>
          <p:cNvSpPr txBox="1"/>
          <p:nvPr/>
        </p:nvSpPr>
        <p:spPr>
          <a:xfrm>
            <a:off x="457200" y="1905000"/>
            <a:ext cx="8001000" cy="923330"/>
          </a:xfrm>
          <a:prstGeom prst="rect">
            <a:avLst/>
          </a:prstGeom>
          <a:noFill/>
        </p:spPr>
        <p:txBody>
          <a:bodyPr wrap="square" rtlCol="0">
            <a:spAutoFit/>
          </a:bodyPr>
          <a:lstStyle/>
          <a:p>
            <a:pPr algn="ctr"/>
            <a:r>
              <a:rPr lang="en-US" dirty="0"/>
              <a:t>Street photography involves anticipation, since the photographer doesn’t usually have the choice of moving his subjects himself, but has to wait for them to take the most suitable position within the frame</a:t>
            </a:r>
            <a:r>
              <a:rPr lang="en-US" dirty="0" smtClean="0"/>
              <a:t>..</a:t>
            </a:r>
            <a:endParaRPr lang="en-US" dirty="0"/>
          </a:p>
        </p:txBody>
      </p:sp>
    </p:spTree>
    <p:extLst>
      <p:ext uri="{BB962C8B-B14F-4D97-AF65-F5344CB8AC3E}">
        <p14:creationId xmlns:p14="http://schemas.microsoft.com/office/powerpoint/2010/main" val="36300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152400" y="1797812"/>
            <a:ext cx="1676400" cy="417576"/>
          </a:xfrm>
        </p:spPr>
        <p:txBody>
          <a:bodyPr/>
          <a:lstStyle/>
          <a:p>
            <a:pPr algn="l"/>
            <a:r>
              <a:rPr lang="en-US" dirty="0" smtClean="0"/>
              <a:t>Rule of third </a:t>
            </a:r>
          </a:p>
          <a:p>
            <a:pPr algn="l"/>
            <a:endParaRPr lang="en-US" dirty="0"/>
          </a:p>
        </p:txBody>
      </p:sp>
      <p:pic>
        <p:nvPicPr>
          <p:cNvPr id="5123" name="Picture 3" descr="C:\Users\Sameer Mbaraka\Desktop\cat-rule-of-thi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006600"/>
            <a:ext cx="5105401" cy="3403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47800" y="5562600"/>
            <a:ext cx="6095999" cy="923330"/>
          </a:xfrm>
          <a:prstGeom prst="rect">
            <a:avLst/>
          </a:prstGeom>
        </p:spPr>
        <p:txBody>
          <a:bodyPr wrap="square">
            <a:spAutoFit/>
          </a:bodyPr>
          <a:lstStyle/>
          <a:p>
            <a:pPr algn="ctr"/>
            <a:r>
              <a:rPr lang="en-US" dirty="0"/>
              <a:t>The </a:t>
            </a:r>
            <a:r>
              <a:rPr lang="en-US" b="1" dirty="0"/>
              <a:t>rule of thirds</a:t>
            </a:r>
            <a:r>
              <a:rPr lang="en-US" dirty="0"/>
              <a:t> is a very simple and effective way to frame your composition, and today most digital cameras include compositional grids divided into thirds for composing images</a:t>
            </a:r>
            <a:endParaRPr lang="en-US" dirty="0"/>
          </a:p>
        </p:txBody>
      </p:sp>
    </p:spTree>
    <p:extLst>
      <p:ext uri="{BB962C8B-B14F-4D97-AF65-F5344CB8AC3E}">
        <p14:creationId xmlns:p14="http://schemas.microsoft.com/office/powerpoint/2010/main" val="400873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Types of composition</a:t>
            </a:r>
            <a:endParaRPr lang="en-US" sz="2000" dirty="0"/>
          </a:p>
        </p:txBody>
      </p:sp>
      <p:sp>
        <p:nvSpPr>
          <p:cNvPr id="5" name="Content Placeholder 4"/>
          <p:cNvSpPr>
            <a:spLocks noGrp="1"/>
          </p:cNvSpPr>
          <p:nvPr>
            <p:ph sz="quarter" idx="13"/>
          </p:nvPr>
        </p:nvSpPr>
        <p:spPr>
          <a:xfrm>
            <a:off x="10886" y="1716024"/>
            <a:ext cx="1676400" cy="417576"/>
          </a:xfrm>
        </p:spPr>
        <p:txBody>
          <a:bodyPr>
            <a:normAutofit fontScale="92500" lnSpcReduction="10000"/>
          </a:bodyPr>
          <a:lstStyle/>
          <a:p>
            <a:r>
              <a:rPr lang="en-US" sz="2400" dirty="0" smtClean="0"/>
              <a:t>balance </a:t>
            </a:r>
          </a:p>
          <a:p>
            <a:endParaRPr lang="en-US" dirty="0"/>
          </a:p>
        </p:txBody>
      </p:sp>
      <p:sp>
        <p:nvSpPr>
          <p:cNvPr id="7" name="Rectangle 6"/>
          <p:cNvSpPr/>
          <p:nvPr/>
        </p:nvSpPr>
        <p:spPr>
          <a:xfrm>
            <a:off x="1447800" y="5562600"/>
            <a:ext cx="6095999" cy="923330"/>
          </a:xfrm>
          <a:prstGeom prst="rect">
            <a:avLst/>
          </a:prstGeom>
        </p:spPr>
        <p:txBody>
          <a:bodyPr wrap="square">
            <a:spAutoFit/>
          </a:bodyPr>
          <a:lstStyle/>
          <a:p>
            <a:pPr algn="ctr"/>
            <a:r>
              <a:rPr lang="en-US" dirty="0"/>
              <a:t>your composition looks better if you place something smaller or less significant in the other third of your image, bringing an overall sense of balance to your photo.</a:t>
            </a:r>
            <a:endParaRPr lang="en-US" dirty="0"/>
          </a:p>
        </p:txBody>
      </p:sp>
      <p:pic>
        <p:nvPicPr>
          <p:cNvPr id="6146" name="Picture 2" descr="C:\Users\Sameer Mbaraka\Desktop\maxresdefaul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940778" cy="334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23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1800</TotalTime>
  <Words>697</Words>
  <Application>Microsoft Office PowerPoint</Application>
  <PresentationFormat>On-screen Show (4:3)</PresentationFormat>
  <Paragraphs>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 Tie</vt:lpstr>
      <vt:lpstr>Composition</vt:lpstr>
      <vt:lpstr>What exactly is composition</vt:lpstr>
      <vt:lpstr>Composition</vt:lpstr>
      <vt:lpstr>composition</vt:lpstr>
      <vt:lpstr> Composition in Photography </vt:lpstr>
      <vt:lpstr>Composition in Photography</vt:lpstr>
      <vt:lpstr>Composition in Photography</vt:lpstr>
      <vt:lpstr>Types of composition</vt:lpstr>
      <vt:lpstr>Types of composition</vt:lpstr>
      <vt:lpstr>Types of composition</vt:lpstr>
      <vt:lpstr>Types of composition</vt:lpstr>
      <vt:lpstr>Types of composition</vt:lpstr>
      <vt:lpstr>Types of composition</vt:lpstr>
      <vt:lpstr>Types of composition</vt:lpstr>
      <vt:lpstr>Types of composition</vt:lpstr>
      <vt:lpstr>Types of composition</vt:lpstr>
      <vt:lpstr>Types of composition</vt:lpstr>
      <vt:lpstr>Types of composition</vt:lpstr>
      <vt:lpstr>Types of composition</vt:lpstr>
      <vt:lpstr>Conclusion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dc:title>
  <dc:creator>Sameer Mbaraka</dc:creator>
  <cp:lastModifiedBy>Sameer Mbaraka</cp:lastModifiedBy>
  <cp:revision>23</cp:revision>
  <dcterms:created xsi:type="dcterms:W3CDTF">2021-07-13T07:08:59Z</dcterms:created>
  <dcterms:modified xsi:type="dcterms:W3CDTF">2021-07-14T13:09:25Z</dcterms:modified>
</cp:coreProperties>
</file>